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Lst>
  <p:sldSz cx="12192000" cy="6858000"/>
  <p:notesSz cx="6858000" cy="9144000"/>
  <p:embeddedFontLst>
    <p:embeddedFont>
      <p:font typeface="Calibri" panose="020F0502020204030204" pitchFamily="34" charset="0"/>
      <p:regular r:id="rId139"/>
      <p:bold r:id="rId140"/>
      <p:italic r:id="rId141"/>
      <p:boldItalic r:id="rId142"/>
    </p:embeddedFont>
    <p:embeddedFont>
      <p:font typeface="EB Garamond" pitchFamily="2" charset="0"/>
      <p:regular r:id="rId143"/>
      <p:bold r:id="rId144"/>
      <p:italic r:id="rId145"/>
      <p:boldItalic r:id="rId146"/>
    </p:embeddedFont>
    <p:embeddedFont>
      <p:font typeface="Open Sans" panose="020B0606030504020204" pitchFamily="34" charset="0"/>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1" roundtripDataSignature="AMtx7miXonomHY7lYwvhV886AAKk9Kb+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1.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2.fntdata"/><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fntdata"/><Relationship Id="rId14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5.fntdata"/><Relationship Id="rId148"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6.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s-I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e5fab1efe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e5fab1efe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de5fab1efe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de5fab1efe_1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de5fab1efe_1_6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de5fab1efe_1_6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de5fab1efe_1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de5fab1efe_1_6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de5fab1efe_1_6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de5fab1efe_1_7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de5fab1efe_1_7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de5fab1efe_1_7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de5fab1efe_1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de5fab1efe_1_7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de5fab1efe_1_7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de5fab1efe_1_6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de5fab1efe_1_6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de5fab1efe_1_6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de5fab1efe_1_6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de5fab1efe_1_6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de5fab1efe_1_6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de5fab1efe_1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de5fab1efe_1_6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de5fab1efe_1_6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e5fab1efe_1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de5fab1efe_1_8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de5fab1efe_1_8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de5fab1efe_1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de5fab1efe_1_8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gde5fab1efe_1_8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de5fab1efe_1_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de5fab1efe_1_6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gde5fab1efe_1_6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fab1efe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e5fab1efe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de5fab1efe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de5fab1efe_1_8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de5fab1efe_1_8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de5fab1efe_1_8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de5fab1efe_1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de5fab1efe_1_8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gde5fab1efe_1_8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e5fab1efe_1_6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e5fab1efe_1_6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de5fab1efe_1_6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de5fab1efe_1_8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de5fab1efe_1_8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gde5fab1efe_1_8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de5fab1efe_1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de5fab1efe_1_6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de5fab1efe_1_6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de5fab1efe_1_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de5fab1efe_1_7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de5fab1efe_1_7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de62f1a148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gde62f1a148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e5fab1efe_1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e5fab1efe_1_7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gde5fab1efe_1_7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de62f1b59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de62f1b598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gde62f1b598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de62f1b598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de62f1b598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gde62f1b598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e5fab1efe_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e5fab1efe_2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de5fab1efe_2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de62f1b59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de62f1b598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gde62f1b598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de62f1b598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de62f1b598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gde62f1b598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de62f1b598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de62f1b598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gde62f1b598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de62f1b598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de62f1b598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gde62f1b598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de62f1b598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de62f1b598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gde62f1b598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e62f1b598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de62f1b598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gde62f1b598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e62f1b598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e62f1b598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gde62f1b598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e62f1b598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e62f1b598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gde62f1b598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de62f1a148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gde62f1a148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de62f1b598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de62f1b598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gde62f1b598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e5fab1efe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e5fab1efe_1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de5fab1efe_1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de62f1b598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de62f1b598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gde62f1b598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de62f1a148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gde62f1a148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de62f1b598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de62f1b598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1" name="Google Shape;1081;gde62f1b598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de62f1b598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de62f1b598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gde62f1b598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de62f1b598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de62f1b598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gde62f1b598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de62f1b598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de62f1b598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5" name="Google Shape;1105;gde62f1b598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136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e5fab1efe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e5fab1efe_1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de5fab1efe_1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e5fab1efe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e5fab1efe_1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de5fab1efe_1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e5fab1efe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e5fab1efe_1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de5fab1efe_1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e5fab1efe_1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e5fab1efe_1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de5fab1efe_1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e5fab1efe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e5fab1efe_1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de5fab1efe_1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e5fab1efe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e5fab1efe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de5fab1efe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de5fab1ef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de5fab1efe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de5fab1efe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e5fab1efe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e5fab1efe_1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de5fab1efe_1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e5fab1efe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de5fab1efe_1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de5fab1efe_1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e5fab1efe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e5fab1efe_1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de5fab1efe_1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e5fab1efe_1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de5fab1efe_1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de5fab1efe_1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de5fab1efe_1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de5fab1efe_1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de5fab1efe_1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e5fab1efe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e5fab1efe_1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de5fab1efe_1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e5fab1efe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e5fab1efe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de5fab1efe_1_1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e5fab1efe_1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de5fab1efe_1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de5fab1efe_1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e5fab1efe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e5fab1efe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de5fab1efe_1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e5fab1efe_1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e5fab1efe_1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de5fab1efe_1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e5fab1efe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e5fab1efe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de5fab1efe_1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e5fab1efe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de5fab1efe_1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de5fab1efe_1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de5fab1efe_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de5fab1efe_2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de5fab1efe_2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de5fab1efe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de5fab1efe_1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de5fab1efe_1_1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de5fab1efe_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de5fab1efe_1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de5fab1efe_1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e5fab1efe_1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de5fab1efe_1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de5fab1efe_1_3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e5fab1efe_1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de5fab1efe_1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de5fab1efe_1_2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e5fab1efe_1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de5fab1efe_1_1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de5fab1efe_1_1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e5fab1efe_1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e5fab1efe_1_2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de5fab1efe_1_2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e5fab1efe_1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e5fab1efe_1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de5fab1efe_1_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e5fab1efe_1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de5fab1efe_1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de5fab1efe_1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e5fab1efe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e5fab1efe_1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de5fab1efe_1_7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e5fab1efe_1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e5fab1efe_1_2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de5fab1efe_1_2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e5fab1efe_1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de5fab1efe_1_2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de5fab1efe_1_2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e5fab1efe_1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e5fab1efe_1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de5fab1efe_1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de5fab1efe_1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e5fab1efe_1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de5fab1efe_1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e5fab1efe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e5fab1efe_1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de5fab1efe_1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e5fab1efe_1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e5fab1efe_1_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de5fab1efe_1_2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e5fab1efe_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de5fab1efe_1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de5fab1efe_1_2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e5fab1efe_1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de5fab1efe_1_2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de5fab1efe_1_2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e5fab1efe_1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e5fab1efe_1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de5fab1efe_1_2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e5fab1efe_1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de5fab1efe_1_2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de5fab1efe_1_2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e5fab1efe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e5fab1efe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de5fab1efe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de5fab1efe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de5fab1efe_1_2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de5fab1efe_1_2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e5fab1efe_1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de5fab1efe_1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de5fab1efe_1_3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de5fab1efe_1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de5fab1efe_1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de5fab1efe_1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de5fab1efe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de5fab1efe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de5fab1efe_1_3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e5fab1efe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de5fab1efe_1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de5fab1efe_1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e5fab1efe_1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de5fab1efe_1_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de5fab1efe_1_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e5fab1efe_1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de5fab1efe_1_3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de5fab1efe_1_3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de5fab1efe_1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de5fab1efe_1_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de5fab1efe_1_3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de5fab1efe_1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de5fab1efe_1_3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de5fab1efe_1_3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de5fab1efe_1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de5fab1efe_1_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de5fab1efe_1_3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e5fab1efe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e5fab1efe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de5fab1efe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de5fab1efe_1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de5fab1efe_1_3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de5fab1efe_1_3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de5fab1efe_1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de5fab1efe_1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de5fab1efe_1_3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e5fab1efe_1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e5fab1efe_1_4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de5fab1efe_1_4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de5fab1efe_1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de5fab1efe_1_4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gde5fab1efe_1_4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e5fab1efe_1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e5fab1efe_1_4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de5fab1efe_1_4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de5fab1efe_1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de5fab1efe_1_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de5fab1efe_1_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de5fab1efe_1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de5fab1efe_1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de5fab1efe_1_4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de5fab1efe_1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de5fab1efe_1_4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de5fab1efe_1_4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de5fab1efe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de5fab1efe_1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de5fab1efe_1_4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de5fab1efe_1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de5fab1efe_1_4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de5fab1efe_1_4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de5fab1ef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de5fab1ef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de5fab1ef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de5fab1efe_1_4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de5fab1efe_1_4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de5fab1efe_1_4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de5fab1efe_1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de5fab1efe_1_4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gde5fab1efe_1_4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de5fab1efe_1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de5fab1efe_1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de5fab1efe_1_4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e5fab1efe_1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de5fab1efe_1_4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de5fab1efe_1_4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e5fab1efe_1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de5fab1efe_1_4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de5fab1efe_1_4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de5fab1efe_1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de5fab1efe_1_4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de5fab1efe_1_4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de5fab1efe_1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de5fab1efe_1_4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de5fab1efe_1_4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de5fab1efe_1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de5fab1efe_1_4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de5fab1efe_1_4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de5fab1efe_1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de5fab1efe_1_5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de5fab1efe_1_5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de5fab1efe_1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de5fab1efe_1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de5fab1efe_1_5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e5fab1efe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e5fab1efe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de5fab1efe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de5fab1efe_1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de5fab1efe_1_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gde5fab1efe_1_5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de5fab1efe_1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de5fab1efe_1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de5fab1efe_1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de5fab1efe_1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de5fab1efe_1_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gde5fab1efe_1_5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de5fab1efe_1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de5fab1efe_1_5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de5fab1efe_1_5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e5fab1efe_1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de5fab1efe_1_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de5fab1efe_1_5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de5fab1efe_1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de5fab1efe_1_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de5fab1efe_1_5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de5fab1efe_1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de5fab1efe_1_5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de5fab1efe_1_5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e5fab1efe_1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e5fab1efe_1_5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de5fab1efe_1_5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de5fab1efe_1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de5fab1efe_1_5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gde5fab1efe_1_5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de5fab1efe_1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de5fab1efe_1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gde5fab1efe_1_5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e5fab1efe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e5fab1efe_2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de5fab1efe_2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s-I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e5fab1efe_1_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e5fab1efe_1_5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gde5fab1efe_1_5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de5fab1efe_1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de5fab1efe_1_5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de5fab1efe_1_5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de5fab1efe_1_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de5fab1efe_1_5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gde5fab1efe_1_5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de5fab1efe_1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de5fab1efe_1_5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gde5fab1efe_1_5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de5fab1efe_1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de5fab1efe_1_5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gde5fab1efe_1_5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de5fab1efe_1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de5fab1efe_1_6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gde5fab1efe_1_6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de5fab1efe_1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de5fab1efe_1_6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de5fab1efe_1_6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e5fab1efe_1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de5fab1efe_1_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de5fab1efe_1_6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de5fab1efe_1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de5fab1efe_1_6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de5fab1efe_1_6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e5fab1efe_1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e5fab1efe_1_6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gde5fab1efe_1_6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s-I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
        <p:nvSpPr>
          <p:cNvPr id="21" name="Google Shape;21;p29"/>
          <p:cNvSpPr/>
          <p:nvPr/>
        </p:nvSpPr>
        <p:spPr>
          <a:xfrm>
            <a:off x="-1" y="-245326"/>
            <a:ext cx="12192000" cy="7181386"/>
          </a:xfrm>
          <a:prstGeom prst="rect">
            <a:avLst/>
          </a:prstGeom>
          <a:solidFill>
            <a:srgbClr val="113D85"/>
          </a:solidFill>
          <a:ln>
            <a:noFill/>
          </a:ln>
        </p:spPr>
        <p:txBody>
          <a:bodyPr spcFirstLastPara="1" wrap="square" lIns="72000" tIns="36000" rIns="72000" bIns="36000" anchor="ctr" anchorCtr="0">
            <a:noAutofit/>
          </a:bodyPr>
          <a:lstStyle/>
          <a:p>
            <a:pPr marL="0" marR="0" lvl="0" indent="0" algn="ctr" rtl="0">
              <a:spcBef>
                <a:spcPts val="0"/>
              </a:spcBef>
              <a:spcAft>
                <a:spcPts val="0"/>
              </a:spcAft>
              <a:buNone/>
            </a:pPr>
            <a:br>
              <a:rPr lang="is-IS" sz="4000" b="0" i="0" u="none" strike="noStrike" cap="none">
                <a:solidFill>
                  <a:srgbClr val="BFBFBF"/>
                </a:solidFill>
                <a:latin typeface="EB Garamond"/>
                <a:ea typeface="EB Garamond"/>
                <a:cs typeface="EB Garamond"/>
                <a:sym typeface="EB Garamond"/>
              </a:rPr>
            </a:br>
            <a:endParaRPr sz="1600" b="0" i="0" u="none" strike="noStrike" cap="none">
              <a:solidFill>
                <a:srgbClr val="BFBFBF"/>
              </a:solidFill>
              <a:latin typeface="Open Sans"/>
              <a:ea typeface="Open Sans"/>
              <a:cs typeface="Open Sans"/>
              <a:sym typeface="Open Sans"/>
            </a:endParaRPr>
          </a:p>
        </p:txBody>
      </p:sp>
      <p:pic>
        <p:nvPicPr>
          <p:cNvPr id="22" name="Google Shape;22;p29" descr="Logo&#10;&#10;Description automatically generated"/>
          <p:cNvPicPr preferRelativeResize="0"/>
          <p:nvPr/>
        </p:nvPicPr>
        <p:blipFill rotWithShape="1">
          <a:blip r:embed="rId2">
            <a:alphaModFix/>
          </a:blip>
          <a:srcRect/>
          <a:stretch/>
        </p:blipFill>
        <p:spPr>
          <a:xfrm>
            <a:off x="4664995" y="666029"/>
            <a:ext cx="2862009" cy="202484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0"/>
          <p:cNvSpPr txBox="1">
            <a:spLocks noGrp="1"/>
          </p:cNvSpPr>
          <p:nvPr>
            <p:ph type="title"/>
          </p:nvPr>
        </p:nvSpPr>
        <p:spPr>
          <a:xfrm>
            <a:off x="838200" y="1048007"/>
            <a:ext cx="10515600" cy="74207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95959"/>
              </a:buClr>
              <a:buSzPts val="3000"/>
              <a:buFont typeface="Open Sans"/>
              <a:buNone/>
              <a:defRPr sz="3000">
                <a:solidFill>
                  <a:srgbClr val="5959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0"/>
          <p:cNvSpPr txBox="1">
            <a:spLocks noGrp="1"/>
          </p:cNvSpPr>
          <p:nvPr>
            <p:ph type="body" idx="1"/>
          </p:nvPr>
        </p:nvSpPr>
        <p:spPr>
          <a:xfrm>
            <a:off x="838200" y="2136599"/>
            <a:ext cx="10515600" cy="4139753"/>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595959"/>
              </a:buClr>
              <a:buSzPts val="2000"/>
              <a:buChar char="•"/>
              <a:defRPr sz="2000">
                <a:solidFill>
                  <a:srgbClr val="595959"/>
                </a:solidFill>
                <a:latin typeface="Open Sans"/>
                <a:ea typeface="Open Sans"/>
                <a:cs typeface="Open Sans"/>
                <a:sym typeface="Open Sans"/>
              </a:defRPr>
            </a:lvl1pPr>
            <a:lvl2pPr marL="914400" lvl="1" indent="-342900" algn="l">
              <a:lnSpc>
                <a:spcPct val="90000"/>
              </a:lnSpc>
              <a:spcBef>
                <a:spcPts val="500"/>
              </a:spcBef>
              <a:spcAft>
                <a:spcPts val="0"/>
              </a:spcAft>
              <a:buClr>
                <a:srgbClr val="595959"/>
              </a:buClr>
              <a:buSzPts val="1800"/>
              <a:buChar char="•"/>
              <a:defRPr sz="1800">
                <a:solidFill>
                  <a:srgbClr val="595959"/>
                </a:solidFill>
                <a:latin typeface="Open Sans"/>
                <a:ea typeface="Open Sans"/>
                <a:cs typeface="Open Sans"/>
                <a:sym typeface="Open Sans"/>
              </a:defRPr>
            </a:lvl2pPr>
            <a:lvl3pPr marL="1371600" lvl="2" indent="-330200" algn="l">
              <a:lnSpc>
                <a:spcPct val="90000"/>
              </a:lnSpc>
              <a:spcBef>
                <a:spcPts val="500"/>
              </a:spcBef>
              <a:spcAft>
                <a:spcPts val="0"/>
              </a:spcAft>
              <a:buClr>
                <a:srgbClr val="595959"/>
              </a:buClr>
              <a:buSzPts val="1600"/>
              <a:buChar char="•"/>
              <a:defRPr sz="1600">
                <a:solidFill>
                  <a:srgbClr val="595959"/>
                </a:solidFill>
                <a:latin typeface="Open Sans"/>
                <a:ea typeface="Open Sans"/>
                <a:cs typeface="Open Sans"/>
                <a:sym typeface="Open Sans"/>
              </a:defRPr>
            </a:lvl3pPr>
            <a:lvl4pPr marL="1828800" lvl="3" indent="-317500" algn="l">
              <a:lnSpc>
                <a:spcPct val="90000"/>
              </a:lnSpc>
              <a:spcBef>
                <a:spcPts val="500"/>
              </a:spcBef>
              <a:spcAft>
                <a:spcPts val="0"/>
              </a:spcAft>
              <a:buClr>
                <a:srgbClr val="595959"/>
              </a:buClr>
              <a:buSzPts val="1400"/>
              <a:buChar char="•"/>
              <a:defRPr sz="1400">
                <a:solidFill>
                  <a:srgbClr val="595959"/>
                </a:solidFill>
                <a:latin typeface="Open Sans"/>
                <a:ea typeface="Open Sans"/>
                <a:cs typeface="Open Sans"/>
                <a:sym typeface="Open Sans"/>
              </a:defRPr>
            </a:lvl4pPr>
            <a:lvl5pPr marL="2286000" lvl="4" indent="-317500" algn="l">
              <a:lnSpc>
                <a:spcPct val="90000"/>
              </a:lnSpc>
              <a:spcBef>
                <a:spcPts val="500"/>
              </a:spcBef>
              <a:spcAft>
                <a:spcPts val="0"/>
              </a:spcAft>
              <a:buClr>
                <a:srgbClr val="595959"/>
              </a:buClr>
              <a:buSzPts val="1400"/>
              <a:buChar char="•"/>
              <a:defRPr sz="1400">
                <a:solidFill>
                  <a:srgbClr val="595959"/>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
        <p:nvSpPr>
          <p:cNvPr id="29" name="Google Shape;29;p30"/>
          <p:cNvSpPr/>
          <p:nvPr/>
        </p:nvSpPr>
        <p:spPr>
          <a:xfrm>
            <a:off x="-26849" y="-28"/>
            <a:ext cx="11344147" cy="509808"/>
          </a:xfrm>
          <a:prstGeom prst="rect">
            <a:avLst/>
          </a:prstGeom>
          <a:solidFill>
            <a:srgbClr val="113D85"/>
          </a:solidFill>
          <a:ln>
            <a:noFill/>
          </a:ln>
        </p:spPr>
        <p:txBody>
          <a:bodyPr spcFirstLastPara="1" wrap="square" lIns="72000" tIns="72000" rIns="72000" bIns="36000" anchor="ctr" anchorCtr="0">
            <a:noAutofit/>
          </a:bodyPr>
          <a:lstStyle/>
          <a:p>
            <a:pPr marL="0" marR="0" lvl="0" indent="0" algn="l" rtl="0">
              <a:spcBef>
                <a:spcPts val="0"/>
              </a:spcBef>
              <a:spcAft>
                <a:spcPts val="0"/>
              </a:spcAft>
              <a:buNone/>
            </a:pPr>
            <a:r>
              <a:rPr lang="is-IS" sz="1100" b="0" i="0" u="none" strike="noStrike" cap="none">
                <a:solidFill>
                  <a:schemeClr val="lt1"/>
                </a:solidFill>
                <a:latin typeface="EB Garamond"/>
                <a:ea typeface="EB Garamond"/>
                <a:cs typeface="EB Garamond"/>
                <a:sym typeface="EB Garamond"/>
              </a:rPr>
              <a:t>                                                                                                                                                                                                            RÍKISSÁTTASEMJARI</a:t>
            </a:r>
            <a:r>
              <a:rPr lang="is-IS" sz="1100" b="0" i="0" u="none" strike="noStrike" cap="none">
                <a:solidFill>
                  <a:schemeClr val="lt1"/>
                </a:solidFill>
                <a:latin typeface="Calibri"/>
                <a:ea typeface="Calibri"/>
                <a:cs typeface="Calibri"/>
                <a:sym typeface="Calibri"/>
              </a:rPr>
              <a:t> </a:t>
            </a:r>
            <a:endParaRPr/>
          </a:p>
        </p:txBody>
      </p:sp>
      <p:sp>
        <p:nvSpPr>
          <p:cNvPr id="30" name="Google Shape;30;p30"/>
          <p:cNvSpPr/>
          <p:nvPr/>
        </p:nvSpPr>
        <p:spPr>
          <a:xfrm>
            <a:off x="11354526" y="-10639"/>
            <a:ext cx="838200" cy="523494"/>
          </a:xfrm>
          <a:prstGeom prst="rect">
            <a:avLst/>
          </a:prstGeom>
          <a:solidFill>
            <a:srgbClr val="E34B5D"/>
          </a:solidFill>
          <a:ln>
            <a:noFill/>
          </a:ln>
        </p:spPr>
        <p:txBody>
          <a:bodyPr spcFirstLastPara="1" wrap="square" lIns="72000" tIns="36000" rIns="72000" bIns="36000" anchor="ctr" anchorCtr="0">
            <a:noAutofit/>
          </a:bodyPr>
          <a:lstStyle/>
          <a:p>
            <a:pPr marL="0" marR="0" lvl="0" indent="0" algn="ctr" rtl="0">
              <a:spcBef>
                <a:spcPts val="0"/>
              </a:spcBef>
              <a:spcAft>
                <a:spcPts val="0"/>
              </a:spcAft>
              <a:buNone/>
            </a:pPr>
            <a:endParaRPr sz="1400">
              <a:solidFill>
                <a:schemeClr val="lt1"/>
              </a:solidFill>
              <a:latin typeface="EB Garamond"/>
              <a:ea typeface="EB Garamond"/>
              <a:cs typeface="EB Garamond"/>
              <a:sym typeface="EB Garamond"/>
            </a:endParaRPr>
          </a:p>
        </p:txBody>
      </p:sp>
      <p:sp>
        <p:nvSpPr>
          <p:cNvPr id="31" name="Google Shape;31;p30"/>
          <p:cNvSpPr/>
          <p:nvPr/>
        </p:nvSpPr>
        <p:spPr>
          <a:xfrm>
            <a:off x="15240" y="6779129"/>
            <a:ext cx="12192000" cy="71251"/>
          </a:xfrm>
          <a:prstGeom prst="rect">
            <a:avLst/>
          </a:prstGeom>
          <a:solidFill>
            <a:srgbClr val="113D85"/>
          </a:solidFill>
          <a:ln>
            <a:noFill/>
          </a:ln>
        </p:spPr>
        <p:txBody>
          <a:bodyPr spcFirstLastPara="1" wrap="square" lIns="72000" tIns="36000" rIns="72000" bIns="36000" anchor="ctr" anchorCtr="0">
            <a:noAutofit/>
          </a:bodyPr>
          <a:lstStyle/>
          <a:p>
            <a:pPr marL="0" marR="0" lvl="0" indent="0" algn="l" rtl="0">
              <a:spcBef>
                <a:spcPts val="0"/>
              </a:spcBef>
              <a:spcAft>
                <a:spcPts val="0"/>
              </a:spcAft>
              <a:buNone/>
            </a:pPr>
            <a:endParaRPr sz="2000">
              <a:solidFill>
                <a:schemeClr val="lt1"/>
              </a:solidFill>
              <a:latin typeface="Calibri"/>
              <a:ea typeface="Calibri"/>
              <a:cs typeface="Calibri"/>
              <a:sym typeface="Calibri"/>
            </a:endParaRPr>
          </a:p>
        </p:txBody>
      </p:sp>
      <p:pic>
        <p:nvPicPr>
          <p:cNvPr id="32" name="Google Shape;32;p30" descr="Logo&#10;&#10;Description automatically generated"/>
          <p:cNvPicPr preferRelativeResize="0"/>
          <p:nvPr/>
        </p:nvPicPr>
        <p:blipFill rotWithShape="1">
          <a:blip r:embed="rId2">
            <a:alphaModFix/>
          </a:blip>
          <a:srcRect l="37286" t="15344" r="37432" b="50000"/>
          <a:stretch/>
        </p:blipFill>
        <p:spPr>
          <a:xfrm>
            <a:off x="11499668" y="-10639"/>
            <a:ext cx="530353" cy="514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s-I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s-I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rikissattasemjari.is/"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ctrTitle"/>
          </p:nvPr>
        </p:nvSpPr>
        <p:spPr>
          <a:xfrm>
            <a:off x="1524000" y="3222169"/>
            <a:ext cx="9144000" cy="137636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EB Garamond"/>
              <a:buNone/>
            </a:pPr>
            <a:r>
              <a:rPr lang="is-IS" sz="3600">
                <a:solidFill>
                  <a:schemeClr val="lt1"/>
                </a:solidFill>
                <a:latin typeface="EB Garamond"/>
                <a:ea typeface="EB Garamond"/>
                <a:cs typeface="EB Garamond"/>
                <a:sym typeface="EB Garamond"/>
              </a:rPr>
              <a:t>KÖNNUN </a:t>
            </a:r>
            <a:br>
              <a:rPr lang="is-IS" sz="3600">
                <a:solidFill>
                  <a:schemeClr val="lt1"/>
                </a:solidFill>
                <a:latin typeface="EB Garamond"/>
                <a:ea typeface="EB Garamond"/>
                <a:cs typeface="EB Garamond"/>
                <a:sym typeface="EB Garamond"/>
              </a:rPr>
            </a:br>
            <a:r>
              <a:rPr lang="is-IS" sz="3600">
                <a:solidFill>
                  <a:schemeClr val="lt1"/>
                </a:solidFill>
                <a:latin typeface="EB Garamond"/>
                <a:ea typeface="EB Garamond"/>
                <a:cs typeface="EB Garamond"/>
                <a:sym typeface="EB Garamond"/>
              </a:rPr>
              <a:t>RÍKISSÁTTASEMJARA 2021</a:t>
            </a:r>
            <a:br>
              <a:rPr lang="is-IS" sz="2800">
                <a:solidFill>
                  <a:schemeClr val="lt1"/>
                </a:solidFill>
                <a:latin typeface="EB Garamond"/>
                <a:ea typeface="EB Garamond"/>
                <a:cs typeface="EB Garamond"/>
                <a:sym typeface="EB Garamond"/>
              </a:rPr>
            </a:br>
            <a:br>
              <a:rPr lang="is-IS" sz="1800" i="1">
                <a:latin typeface="EB Garamond"/>
                <a:ea typeface="EB Garamond"/>
                <a:cs typeface="EB Garamond"/>
                <a:sym typeface="EB Garamond"/>
              </a:rPr>
            </a:br>
            <a:br>
              <a:rPr lang="is-IS" sz="1400">
                <a:solidFill>
                  <a:srgbClr val="BFBFBF"/>
                </a:solidFill>
                <a:latin typeface="Open Sans"/>
                <a:ea typeface="Open Sans"/>
                <a:cs typeface="Open Sans"/>
                <a:sym typeface="Open Sans"/>
              </a:rPr>
            </a:br>
            <a:endParaRPr sz="1400"/>
          </a:p>
        </p:txBody>
      </p:sp>
      <p:sp>
        <p:nvSpPr>
          <p:cNvPr id="95" name="Google Shape;95;p1"/>
          <p:cNvSpPr txBox="1">
            <a:spLocks noGrp="1"/>
          </p:cNvSpPr>
          <p:nvPr>
            <p:ph type="subTitle" idx="1"/>
          </p:nvPr>
        </p:nvSpPr>
        <p:spPr>
          <a:xfrm>
            <a:off x="1524000" y="4055041"/>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BFBFBF"/>
              </a:buClr>
              <a:buSzPts val="1600"/>
              <a:buNone/>
            </a:pPr>
            <a:r>
              <a:rPr lang="is-IS" sz="1600">
                <a:solidFill>
                  <a:srgbClr val="BFBFBF"/>
                </a:solidFill>
                <a:latin typeface="Open Sans"/>
                <a:ea typeface="Open Sans"/>
                <a:cs typeface="Open Sans"/>
                <a:sym typeface="Open Sans"/>
              </a:rPr>
              <a:t>Byggt á svörum 379 einstaklinga,</a:t>
            </a:r>
            <a:br>
              <a:rPr lang="is-IS" sz="1600">
                <a:solidFill>
                  <a:srgbClr val="BFBFBF"/>
                </a:solidFill>
                <a:latin typeface="Open Sans"/>
                <a:ea typeface="Open Sans"/>
                <a:cs typeface="Open Sans"/>
                <a:sym typeface="Open Sans"/>
              </a:rPr>
            </a:br>
            <a:r>
              <a:rPr lang="is-IS" sz="1600">
                <a:solidFill>
                  <a:srgbClr val="BFBFBF"/>
                </a:solidFill>
                <a:latin typeface="Open Sans"/>
                <a:ea typeface="Open Sans"/>
                <a:cs typeface="Open Sans"/>
                <a:sym typeface="Open Sans"/>
              </a:rPr>
              <a:t>þátttakendum í samningalotunni sem hófst árið 2019</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de5fab1efe_1_3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 Ég var almennt vel undirbúin/n fyrir samningagerðina</a:t>
            </a:r>
            <a:endParaRPr/>
          </a:p>
        </p:txBody>
      </p:sp>
      <p:pic>
        <p:nvPicPr>
          <p:cNvPr id="163" name="Google Shape;163;gde5fab1efe_1_3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de5fab1efe_1_63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53. Fjarfundir henta vel á fyrstu stigum samningaviðræðna.</a:t>
            </a:r>
            <a:endParaRPr/>
          </a:p>
        </p:txBody>
      </p:sp>
      <p:pic>
        <p:nvPicPr>
          <p:cNvPr id="840" name="Google Shape;840;gde5fab1efe_1_632"/>
          <p:cNvPicPr preferRelativeResize="0"/>
          <p:nvPr/>
        </p:nvPicPr>
        <p:blipFill>
          <a:blip r:embed="rId3">
            <a:alphaModFix/>
          </a:blip>
          <a:stretch>
            <a:fillRect/>
          </a:stretch>
        </p:blipFill>
        <p:spPr>
          <a:xfrm>
            <a:off x="694800" y="2268000"/>
            <a:ext cx="10800000" cy="29880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de5fab1efe_1_63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53. frh</a:t>
            </a:r>
            <a:endParaRPr/>
          </a:p>
        </p:txBody>
      </p:sp>
      <p:sp>
        <p:nvSpPr>
          <p:cNvPr id="847" name="Google Shape;847;gde5fab1efe_1_63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48" name="Google Shape;848;gde5fab1efe_1_63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de5fab1efe_1_71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54. Fjarfundir henta vel á lokaspretti samningaviðræðna.</a:t>
            </a:r>
            <a:endParaRPr/>
          </a:p>
        </p:txBody>
      </p:sp>
      <p:pic>
        <p:nvPicPr>
          <p:cNvPr id="855" name="Google Shape;855;gde5fab1efe_1_714"/>
          <p:cNvPicPr preferRelativeResize="0"/>
          <p:nvPr/>
        </p:nvPicPr>
        <p:blipFill>
          <a:blip r:embed="rId3">
            <a:alphaModFix/>
          </a:blip>
          <a:stretch>
            <a:fillRect/>
          </a:stretch>
        </p:blipFill>
        <p:spPr>
          <a:xfrm>
            <a:off x="694800" y="2268000"/>
            <a:ext cx="10800000" cy="298800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de5fab1efe_1_72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54. frh.</a:t>
            </a:r>
            <a:endParaRPr/>
          </a:p>
        </p:txBody>
      </p:sp>
      <p:sp>
        <p:nvSpPr>
          <p:cNvPr id="862" name="Google Shape;862;gde5fab1efe_1_72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63" name="Google Shape;863;gde5fab1efe_1_72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de5fab1efe_1_65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56. Ég myndi vilja bæta við þekkingu og færni mína í samningagerð fyrir næstu lotu.</a:t>
            </a:r>
            <a:endParaRPr/>
          </a:p>
        </p:txBody>
      </p:sp>
      <p:pic>
        <p:nvPicPr>
          <p:cNvPr id="870" name="Google Shape;870;gde5fab1efe_1_65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de5fab1efe_1_66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56. frh</a:t>
            </a:r>
            <a:endParaRPr/>
          </a:p>
        </p:txBody>
      </p:sp>
      <p:sp>
        <p:nvSpPr>
          <p:cNvPr id="877" name="Google Shape;877;gde5fab1efe_1_66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78" name="Google Shape;878;gde5fab1efe_1_66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de5fab1efe_1_666"/>
          <p:cNvSpPr txBox="1">
            <a:spLocks noGrp="1"/>
          </p:cNvSpPr>
          <p:nvPr>
            <p:ph type="title"/>
          </p:nvPr>
        </p:nvSpPr>
        <p:spPr>
          <a:xfrm>
            <a:off x="838200" y="705832"/>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57. Hvað fyndist þér mikilvægast að fá fræðslu um í tengslum við samningagerð?</a:t>
            </a:r>
            <a:endParaRPr/>
          </a:p>
        </p:txBody>
      </p:sp>
      <p:sp>
        <p:nvSpPr>
          <p:cNvPr id="885" name="Google Shape;885;gde5fab1efe_1_666"/>
          <p:cNvSpPr txBox="1">
            <a:spLocks noGrp="1"/>
          </p:cNvSpPr>
          <p:nvPr>
            <p:ph type="body" idx="1"/>
          </p:nvPr>
        </p:nvSpPr>
        <p:spPr>
          <a:xfrm>
            <a:off x="838200" y="3778600"/>
            <a:ext cx="10515600" cy="2304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2400"/>
              <a:t>En næst mikilvægast?</a:t>
            </a:r>
            <a:endParaRPr sz="2400"/>
          </a:p>
        </p:txBody>
      </p:sp>
      <p:pic>
        <p:nvPicPr>
          <p:cNvPr id="886" name="Google Shape;886;gde5fab1efe_1_666"/>
          <p:cNvPicPr preferRelativeResize="0"/>
          <p:nvPr/>
        </p:nvPicPr>
        <p:blipFill>
          <a:blip r:embed="rId3">
            <a:alphaModFix/>
          </a:blip>
          <a:stretch>
            <a:fillRect/>
          </a:stretch>
        </p:blipFill>
        <p:spPr>
          <a:xfrm>
            <a:off x="838200" y="1448032"/>
            <a:ext cx="5769945" cy="2025767"/>
          </a:xfrm>
          <a:prstGeom prst="rect">
            <a:avLst/>
          </a:prstGeom>
          <a:noFill/>
          <a:ln>
            <a:noFill/>
          </a:ln>
        </p:spPr>
      </p:pic>
      <p:pic>
        <p:nvPicPr>
          <p:cNvPr id="887" name="Google Shape;887;gde5fab1efe_1_666"/>
          <p:cNvPicPr preferRelativeResize="0"/>
          <p:nvPr/>
        </p:nvPicPr>
        <p:blipFill>
          <a:blip r:embed="rId4">
            <a:alphaModFix/>
          </a:blip>
          <a:stretch>
            <a:fillRect/>
          </a:stretch>
        </p:blipFill>
        <p:spPr>
          <a:xfrm>
            <a:off x="838200" y="4265850"/>
            <a:ext cx="6434300" cy="24256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de5fab1efe_1_875"/>
          <p:cNvSpPr txBox="1">
            <a:spLocks noGrp="1"/>
          </p:cNvSpPr>
          <p:nvPr>
            <p:ph type="title"/>
          </p:nvPr>
        </p:nvSpPr>
        <p:spPr>
          <a:xfrm>
            <a:off x="838200" y="705832"/>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58. Hvernig finnst þér best að bæta þekkingu þína og færni við samningaborðið?</a:t>
            </a:r>
            <a:endParaRPr/>
          </a:p>
        </p:txBody>
      </p:sp>
      <p:sp>
        <p:nvSpPr>
          <p:cNvPr id="894" name="Google Shape;894;gde5fab1efe_1_875"/>
          <p:cNvSpPr txBox="1">
            <a:spLocks noGrp="1"/>
          </p:cNvSpPr>
          <p:nvPr>
            <p:ph type="body" idx="1"/>
          </p:nvPr>
        </p:nvSpPr>
        <p:spPr>
          <a:xfrm>
            <a:off x="1031575" y="3629825"/>
            <a:ext cx="10515600" cy="461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2400"/>
              <a:t>En næst best?</a:t>
            </a:r>
            <a:endParaRPr sz="2400"/>
          </a:p>
        </p:txBody>
      </p:sp>
      <p:pic>
        <p:nvPicPr>
          <p:cNvPr id="895" name="Google Shape;895;gde5fab1efe_1_875"/>
          <p:cNvPicPr preferRelativeResize="0"/>
          <p:nvPr/>
        </p:nvPicPr>
        <p:blipFill>
          <a:blip r:embed="rId3">
            <a:alphaModFix/>
          </a:blip>
          <a:stretch>
            <a:fillRect/>
          </a:stretch>
        </p:blipFill>
        <p:spPr>
          <a:xfrm>
            <a:off x="1031575" y="1448032"/>
            <a:ext cx="6289743" cy="2025768"/>
          </a:xfrm>
          <a:prstGeom prst="rect">
            <a:avLst/>
          </a:prstGeom>
          <a:noFill/>
          <a:ln>
            <a:noFill/>
          </a:ln>
        </p:spPr>
      </p:pic>
      <p:pic>
        <p:nvPicPr>
          <p:cNvPr id="896" name="Google Shape;896;gde5fab1efe_1_875"/>
          <p:cNvPicPr preferRelativeResize="0"/>
          <p:nvPr/>
        </p:nvPicPr>
        <p:blipFill>
          <a:blip r:embed="rId3">
            <a:alphaModFix/>
          </a:blip>
          <a:stretch>
            <a:fillRect/>
          </a:stretch>
        </p:blipFill>
        <p:spPr>
          <a:xfrm>
            <a:off x="1031575" y="4090925"/>
            <a:ext cx="6585099" cy="21209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de5fab1efe_1_86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59. Hefur þú sótt fræðslu hjá ríkissáttasemjara?</a:t>
            </a:r>
            <a:endParaRPr/>
          </a:p>
        </p:txBody>
      </p:sp>
      <p:pic>
        <p:nvPicPr>
          <p:cNvPr id="903" name="Google Shape;903;gde5fab1efe_1_868"/>
          <p:cNvPicPr preferRelativeResize="0"/>
          <p:nvPr/>
        </p:nvPicPr>
        <p:blipFill>
          <a:blip r:embed="rId3">
            <a:alphaModFix/>
          </a:blip>
          <a:stretch>
            <a:fillRect/>
          </a:stretch>
        </p:blipFill>
        <p:spPr>
          <a:xfrm>
            <a:off x="2171700" y="2608207"/>
            <a:ext cx="7848600" cy="19145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de5fab1efe_1_67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59. frh.</a:t>
            </a:r>
            <a:endParaRPr/>
          </a:p>
        </p:txBody>
      </p:sp>
      <p:sp>
        <p:nvSpPr>
          <p:cNvPr id="910" name="Google Shape;910;gde5fab1efe_1_672"/>
          <p:cNvSpPr txBox="1">
            <a:spLocks noGrp="1"/>
          </p:cNvSpPr>
          <p:nvPr>
            <p:ph type="body" idx="1"/>
          </p:nvPr>
        </p:nvSpPr>
        <p:spPr>
          <a:xfrm>
            <a:off x="1729775" y="6435925"/>
            <a:ext cx="10515600" cy="3180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is-IS" sz="1200"/>
              <a:t>Niðurstöður eru eingöngu birtar fyrir hópa sem telja 5 eða fleiri</a:t>
            </a:r>
            <a:endParaRPr/>
          </a:p>
        </p:txBody>
      </p:sp>
      <p:pic>
        <p:nvPicPr>
          <p:cNvPr id="911" name="Google Shape;911;gde5fab1efe_1_672"/>
          <p:cNvPicPr preferRelativeResize="0"/>
          <p:nvPr/>
        </p:nvPicPr>
        <p:blipFill>
          <a:blip r:embed="rId3">
            <a:alphaModFix/>
          </a:blip>
          <a:stretch>
            <a:fillRect/>
          </a:stretch>
        </p:blipFill>
        <p:spPr>
          <a:xfrm>
            <a:off x="1774463" y="1373657"/>
            <a:ext cx="8643076" cy="47574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de5fab1efe_1_45"/>
          <p:cNvSpPr txBox="1">
            <a:spLocks noGrp="1"/>
          </p:cNvSpPr>
          <p:nvPr>
            <p:ph type="title"/>
          </p:nvPr>
        </p:nvSpPr>
        <p:spPr>
          <a:xfrm>
            <a:off x="838200" y="5142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 frh.</a:t>
            </a:r>
            <a:endParaRPr/>
          </a:p>
        </p:txBody>
      </p:sp>
      <p:sp>
        <p:nvSpPr>
          <p:cNvPr id="170" name="Google Shape;170;gde5fab1efe_1_45"/>
          <p:cNvSpPr txBox="1">
            <a:spLocks noGrp="1"/>
          </p:cNvSpPr>
          <p:nvPr>
            <p:ph type="body" idx="1"/>
          </p:nvPr>
        </p:nvSpPr>
        <p:spPr>
          <a:xfrm>
            <a:off x="1695600" y="6483600"/>
            <a:ext cx="10515600" cy="303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i="1"/>
              <a:t>Niðurstöður eru eingöngu birtar fyriir hópa sem telja 5 eða fleiri</a:t>
            </a:r>
            <a:endParaRPr sz="1200" i="1"/>
          </a:p>
        </p:txBody>
      </p:sp>
      <p:pic>
        <p:nvPicPr>
          <p:cNvPr id="171" name="Google Shape;171;gde5fab1efe_1_45"/>
          <p:cNvPicPr preferRelativeResize="0"/>
          <p:nvPr/>
        </p:nvPicPr>
        <p:blipFill>
          <a:blip r:embed="rId3">
            <a:alphaModFix/>
          </a:blip>
          <a:stretch>
            <a:fillRect/>
          </a:stretch>
        </p:blipFill>
        <p:spPr>
          <a:xfrm>
            <a:off x="1594800" y="1483200"/>
            <a:ext cx="9391650" cy="48863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gde5fab1efe_1_86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60. Nýttist fræðslan þér vel eða illa?</a:t>
            </a:r>
            <a:endParaRPr/>
          </a:p>
        </p:txBody>
      </p:sp>
      <p:pic>
        <p:nvPicPr>
          <p:cNvPr id="918" name="Google Shape;918;gde5fab1efe_1_860"/>
          <p:cNvPicPr preferRelativeResize="0"/>
          <p:nvPr/>
        </p:nvPicPr>
        <p:blipFill>
          <a:blip r:embed="rId3">
            <a:alphaModFix/>
          </a:blip>
          <a:stretch>
            <a:fillRect/>
          </a:stretch>
        </p:blipFill>
        <p:spPr>
          <a:xfrm>
            <a:off x="694800" y="2160000"/>
            <a:ext cx="10800000" cy="2952000"/>
          </a:xfrm>
          <a:prstGeom prst="rect">
            <a:avLst/>
          </a:prstGeom>
          <a:noFill/>
          <a:ln>
            <a:noFill/>
          </a:ln>
        </p:spPr>
      </p:pic>
      <p:sp>
        <p:nvSpPr>
          <p:cNvPr id="919" name="Google Shape;919;gde5fab1efe_1_860"/>
          <p:cNvSpPr txBox="1"/>
          <p:nvPr/>
        </p:nvSpPr>
        <p:spPr>
          <a:xfrm>
            <a:off x="694800" y="5112000"/>
            <a:ext cx="10832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s-IS" sz="1200">
                <a:latin typeface="Calibri"/>
                <a:ea typeface="Calibri"/>
                <a:cs typeface="Calibri"/>
                <a:sym typeface="Calibri"/>
              </a:rPr>
              <a:t>Aðeins þeir sem sögðust hafa sótt fræðslu hjá ríkissáttasemjara í sp. 59 fengu þessa spurningu.</a:t>
            </a:r>
            <a:endParaRPr sz="1200">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de5fab1efe_1_887"/>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60. frh</a:t>
            </a:r>
            <a:endParaRPr/>
          </a:p>
        </p:txBody>
      </p:sp>
      <p:sp>
        <p:nvSpPr>
          <p:cNvPr id="926" name="Google Shape;926;gde5fab1efe_1_887"/>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927" name="Google Shape;927;gde5fab1efe_1_887"/>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de5fab1efe_1_67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62. Býrðu á höfuðborgarsvæðinu eða landsbyggðinni?</a:t>
            </a:r>
            <a:endParaRPr/>
          </a:p>
        </p:txBody>
      </p:sp>
      <p:pic>
        <p:nvPicPr>
          <p:cNvPr id="934" name="Google Shape;934;gde5fab1efe_1_678"/>
          <p:cNvPicPr preferRelativeResize="0"/>
          <p:nvPr/>
        </p:nvPicPr>
        <p:blipFill>
          <a:blip r:embed="rId3">
            <a:alphaModFix/>
          </a:blip>
          <a:stretch>
            <a:fillRect/>
          </a:stretch>
        </p:blipFill>
        <p:spPr>
          <a:xfrm>
            <a:off x="2043113" y="2524132"/>
            <a:ext cx="8105775" cy="18097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de5fab1efe_1_897"/>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63. Á hvaða aldri ertu?</a:t>
            </a:r>
            <a:endParaRPr/>
          </a:p>
        </p:txBody>
      </p:sp>
      <p:pic>
        <p:nvPicPr>
          <p:cNvPr id="941" name="Google Shape;941;gde5fab1efe_1_897"/>
          <p:cNvPicPr preferRelativeResize="0"/>
          <p:nvPr/>
        </p:nvPicPr>
        <p:blipFill>
          <a:blip r:embed="rId3">
            <a:alphaModFix/>
          </a:blip>
          <a:stretch>
            <a:fillRect/>
          </a:stretch>
        </p:blipFill>
        <p:spPr>
          <a:xfrm>
            <a:off x="694800" y="2160000"/>
            <a:ext cx="10800000" cy="35280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de5fab1efe_1_69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64. Starfar þú á opinberum vinnumarkaði eða almennum vinnumarkaði?</a:t>
            </a:r>
            <a:endParaRPr/>
          </a:p>
        </p:txBody>
      </p:sp>
      <p:pic>
        <p:nvPicPr>
          <p:cNvPr id="948" name="Google Shape;948;gde5fab1efe_1_690"/>
          <p:cNvPicPr preferRelativeResize="0"/>
          <p:nvPr/>
        </p:nvPicPr>
        <p:blipFill>
          <a:blip r:embed="rId3">
            <a:alphaModFix/>
          </a:blip>
          <a:stretch>
            <a:fillRect/>
          </a:stretch>
        </p:blipFill>
        <p:spPr>
          <a:xfrm>
            <a:off x="694800" y="2160000"/>
            <a:ext cx="10800000" cy="280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de5fab1efe_1_70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65. Hvert er kyn þitt?</a:t>
            </a:r>
            <a:endParaRPr/>
          </a:p>
        </p:txBody>
      </p:sp>
      <p:pic>
        <p:nvPicPr>
          <p:cNvPr id="955" name="Google Shape;955;gde5fab1efe_1_702"/>
          <p:cNvPicPr preferRelativeResize="0"/>
          <p:nvPr/>
        </p:nvPicPr>
        <p:blipFill>
          <a:blip r:embed="rId3">
            <a:alphaModFix/>
          </a:blip>
          <a:stretch>
            <a:fillRect/>
          </a:stretch>
        </p:blipFill>
        <p:spPr>
          <a:xfrm>
            <a:off x="694800" y="2160000"/>
            <a:ext cx="10800000" cy="35280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de62f1a148_0_60"/>
          <p:cNvSpPr txBox="1">
            <a:spLocks noGrp="1"/>
          </p:cNvSpPr>
          <p:nvPr>
            <p:ph type="ctrTitle"/>
          </p:nvPr>
        </p:nvSpPr>
        <p:spPr>
          <a:xfrm>
            <a:off x="0" y="3348769"/>
            <a:ext cx="12192000" cy="1376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990"/>
              <a:buFont typeface="Arial"/>
              <a:buNone/>
            </a:pPr>
            <a:r>
              <a:rPr lang="is-IS" sz="2300">
                <a:solidFill>
                  <a:schemeClr val="lt1"/>
                </a:solidFill>
                <a:latin typeface="Open Sans"/>
                <a:ea typeface="Open Sans"/>
                <a:cs typeface="Open Sans"/>
                <a:sym typeface="Open Sans"/>
              </a:rPr>
              <a:t>Opin spurning 23. Hefur þú hugmyndir lausnir sem gætu nýst í því markmiði að samningur taki við af samningi, þ.e að samningur náist aftur áður en að gildandi samningur rennur út?</a:t>
            </a:r>
            <a:endParaRPr sz="2300">
              <a:solidFill>
                <a:schemeClr val="lt1"/>
              </a:solidFill>
              <a:latin typeface="Open Sans"/>
              <a:ea typeface="Open Sans"/>
              <a:cs typeface="Open Sans"/>
              <a:sym typeface="Open Sans"/>
            </a:endParaRPr>
          </a:p>
          <a:p>
            <a:pPr marL="0" lvl="0" indent="0" algn="ctr" rtl="0">
              <a:lnSpc>
                <a:spcPct val="90000"/>
              </a:lnSpc>
              <a:spcBef>
                <a:spcPts val="0"/>
              </a:spcBef>
              <a:spcAft>
                <a:spcPts val="0"/>
              </a:spcAft>
              <a:buClr>
                <a:schemeClr val="lt1"/>
              </a:buClr>
              <a:buSzPts val="4800"/>
              <a:buFont typeface="Calibri"/>
              <a:buNone/>
            </a:pPr>
            <a:endParaRPr sz="4900">
              <a:solidFill>
                <a:schemeClr val="lt1"/>
              </a:solidFill>
            </a:endParaRPr>
          </a:p>
        </p:txBody>
      </p:sp>
      <p:sp>
        <p:nvSpPr>
          <p:cNvPr id="961" name="Google Shape;961;gde62f1a148_0_60"/>
          <p:cNvSpPr txBox="1"/>
          <p:nvPr/>
        </p:nvSpPr>
        <p:spPr>
          <a:xfrm>
            <a:off x="1524000" y="4725178"/>
            <a:ext cx="9144000" cy="402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BFBFBF"/>
              </a:buClr>
              <a:buSzPts val="1600"/>
              <a:buFont typeface="Arial"/>
              <a:buNone/>
            </a:pPr>
            <a:r>
              <a:rPr lang="is-IS" sz="2200" i="1">
                <a:solidFill>
                  <a:srgbClr val="BFBFBF"/>
                </a:solidFill>
                <a:latin typeface="Open Sans"/>
                <a:ea typeface="Open Sans"/>
                <a:cs typeface="Open Sans"/>
                <a:sym typeface="Open Sans"/>
              </a:rPr>
              <a:t>Launafólk svöruðu...</a:t>
            </a:r>
            <a:endParaRPr sz="2000" i="1"/>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de5fab1efe_1_708"/>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Að báðir aðilar líkt og í innleiðingu styttingar vinnuvikunnar vinni sameiginlega</a:t>
            </a:r>
            <a:endParaRPr sz="1200"/>
          </a:p>
          <a:p>
            <a:pPr marL="0" lvl="0" indent="0" algn="l" rtl="0">
              <a:spcBef>
                <a:spcPts val="1000"/>
              </a:spcBef>
              <a:spcAft>
                <a:spcPts val="0"/>
              </a:spcAft>
              <a:buNone/>
            </a:pPr>
            <a:r>
              <a:rPr lang="is-IS" sz="1200"/>
              <a:t>að markmiðum og leiðum í komandi samningum.</a:t>
            </a:r>
            <a:endParaRPr sz="1200"/>
          </a:p>
          <a:p>
            <a:pPr marL="0" lvl="0" indent="0" algn="l" rtl="0">
              <a:spcBef>
                <a:spcPts val="1000"/>
              </a:spcBef>
              <a:spcAft>
                <a:spcPts val="0"/>
              </a:spcAft>
              <a:buNone/>
            </a:pPr>
            <a:r>
              <a:rPr lang="is-IS" sz="1200"/>
              <a:t>▪ Að boðað sé til funda fyrr en vanalega hefur verið gert, hefja samningaviðræður 6-12 mánuðum áður en fyrri samningur rennur út.</a:t>
            </a:r>
            <a:endParaRPr sz="1200"/>
          </a:p>
          <a:p>
            <a:pPr marL="0" lvl="0" indent="0" algn="l" rtl="0">
              <a:spcBef>
                <a:spcPts val="1000"/>
              </a:spcBef>
              <a:spcAft>
                <a:spcPts val="0"/>
              </a:spcAft>
              <a:buNone/>
            </a:pPr>
            <a:r>
              <a:rPr lang="is-IS" sz="1200"/>
              <a:t>▪ Að byrja fyrr.</a:t>
            </a:r>
            <a:endParaRPr sz="1200"/>
          </a:p>
          <a:p>
            <a:pPr marL="0" lvl="0" indent="0" algn="l" rtl="0">
              <a:spcBef>
                <a:spcPts val="1000"/>
              </a:spcBef>
              <a:spcAft>
                <a:spcPts val="0"/>
              </a:spcAft>
              <a:buNone/>
            </a:pPr>
            <a:r>
              <a:rPr lang="is-IS" sz="1200"/>
              <a:t>▪ Að byrjað verði að ræða saman áður en samningur rennur út.</a:t>
            </a:r>
            <a:endParaRPr sz="1200"/>
          </a:p>
          <a:p>
            <a:pPr marL="0" lvl="0" indent="0" algn="l" rtl="0">
              <a:spcBef>
                <a:spcPts val="1000"/>
              </a:spcBef>
              <a:spcAft>
                <a:spcPts val="0"/>
              </a:spcAft>
              <a:buNone/>
            </a:pPr>
            <a:r>
              <a:rPr lang="is-IS" sz="1200"/>
              <a:t>▪ Að deilur fari sjálvirkt til ríkissáttasemjara mánuði fyrir lok samnings nema báðir deiluaðilar samþykki annað.</a:t>
            </a:r>
            <a:endParaRPr sz="1200"/>
          </a:p>
          <a:p>
            <a:pPr marL="0" lvl="0" indent="0" algn="l" rtl="0">
              <a:spcBef>
                <a:spcPts val="1000"/>
              </a:spcBef>
              <a:spcAft>
                <a:spcPts val="0"/>
              </a:spcAft>
              <a:buNone/>
            </a:pPr>
            <a:r>
              <a:rPr lang="is-IS" sz="1200"/>
              <a:t>▪ Að fundað verði með samninganefndum með góðum fyrirvara áður en samningurinn rennur út.</a:t>
            </a:r>
            <a:endParaRPr sz="1200"/>
          </a:p>
          <a:p>
            <a:pPr marL="0" lvl="0" indent="0" algn="l" rtl="0">
              <a:spcBef>
                <a:spcPts val="1000"/>
              </a:spcBef>
              <a:spcAft>
                <a:spcPts val="0"/>
              </a:spcAft>
              <a:buNone/>
            </a:pPr>
            <a:r>
              <a:rPr lang="is-IS" sz="1200"/>
              <a:t>▪ Að gerð verði langtíma áætlun sem báðir aðilar eru sáttir við og virða.</a:t>
            </a:r>
            <a:endParaRPr sz="1200"/>
          </a:p>
          <a:p>
            <a:pPr marL="0" lvl="0" indent="0" algn="l" rtl="0">
              <a:spcBef>
                <a:spcPts val="1000"/>
              </a:spcBef>
              <a:spcAft>
                <a:spcPts val="0"/>
              </a:spcAft>
              <a:buNone/>
            </a:pPr>
            <a:r>
              <a:rPr lang="is-IS" sz="1200"/>
              <a:t>▪ Að inni sé tryggingarákvæði fyrir afturvirkni.</a:t>
            </a:r>
            <a:endParaRPr sz="1200"/>
          </a:p>
          <a:p>
            <a:pPr marL="0" lvl="0" indent="0" algn="l" rtl="0">
              <a:spcBef>
                <a:spcPts val="1000"/>
              </a:spcBef>
              <a:spcAft>
                <a:spcPts val="0"/>
              </a:spcAft>
              <a:buNone/>
            </a:pPr>
            <a:r>
              <a:rPr lang="is-IS" sz="1200"/>
              <a:t>▪ Að í samningum sé kveðið á um að viðsemjendur skuli setjast að samningaborði a.m.k. 3 mánuðum áður en gildandi samningur rennur út.</a:t>
            </a:r>
            <a:endParaRPr sz="1200"/>
          </a:p>
          <a:p>
            <a:pPr marL="0" lvl="0" indent="0" algn="l" rtl="0">
              <a:spcBef>
                <a:spcPts val="1000"/>
              </a:spcBef>
              <a:spcAft>
                <a:spcPts val="0"/>
              </a:spcAft>
              <a:buNone/>
            </a:pPr>
            <a:r>
              <a:rPr lang="is-IS" sz="1200"/>
              <a:t>▪ Að launagögn séu til, aðgengileg og sameiginlegur skilningur sé ávallt til staðar á túlkun þeirra á samningstímanum sbr. lið 1 að framan.</a:t>
            </a:r>
            <a:endParaRPr sz="1200"/>
          </a:p>
          <a:p>
            <a:pPr marL="0" lvl="0" indent="0" algn="l" rtl="0">
              <a:spcBef>
                <a:spcPts val="1000"/>
              </a:spcBef>
              <a:spcAft>
                <a:spcPts val="0"/>
              </a:spcAft>
              <a:buNone/>
            </a:pPr>
            <a:r>
              <a:rPr lang="is-IS" sz="1200"/>
              <a:t>▪ Að liggi fyrir fyrirfram plan sem á að fara eftir og hafi afleiðingar ef það gerist ekki.</a:t>
            </a:r>
            <a:endParaRPr sz="1200"/>
          </a:p>
        </p:txBody>
      </p:sp>
      <p:sp>
        <p:nvSpPr>
          <p:cNvPr id="968" name="Google Shape;968;gde5fab1efe_1_708"/>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Að markmið séu unnin vel fyrir viðræður - milli samninga - byggja traust.</a:t>
            </a:r>
            <a:endParaRPr sz="1200"/>
          </a:p>
          <a:p>
            <a:pPr marL="0" lvl="0" indent="0" algn="l" rtl="0">
              <a:spcBef>
                <a:spcPts val="1000"/>
              </a:spcBef>
              <a:spcAft>
                <a:spcPts val="0"/>
              </a:spcAft>
              <a:buNone/>
            </a:pPr>
            <a:r>
              <a:rPr lang="is-IS" sz="1200"/>
              <a:t>▪ Að markvisst verði unnið auknu trausti á milli aðila, sem á að byggjast á sameiginlegum viðurkenndum gögnum.</a:t>
            </a:r>
            <a:endParaRPr sz="1200"/>
          </a:p>
          <a:p>
            <a:pPr marL="0" lvl="0" indent="0" algn="l" rtl="0">
              <a:spcBef>
                <a:spcPts val="1000"/>
              </a:spcBef>
              <a:spcAft>
                <a:spcPts val="0"/>
              </a:spcAft>
              <a:buNone/>
            </a:pPr>
            <a:r>
              <a:rPr lang="is-IS" sz="1200"/>
              <a:t>▪ Að mínu mati enda margir kjarasamningar hjá ríkissáttasemjara vegna þess að það skortir verkstjórn, það er mikið álag á fáum aðilum sem fást við samningsgerðina og lítið eða ekkert er gert á samningstímanum. Ekki er hafist handa fyrr en samningurinn er runninn út, þessu þarf að breyta með samstilltu átaki.</a:t>
            </a:r>
            <a:endParaRPr sz="1200"/>
          </a:p>
          <a:p>
            <a:pPr marL="0" lvl="0" indent="0" algn="l" rtl="0">
              <a:spcBef>
                <a:spcPts val="1000"/>
              </a:spcBef>
              <a:spcAft>
                <a:spcPts val="0"/>
              </a:spcAft>
              <a:buNone/>
            </a:pPr>
            <a:r>
              <a:rPr lang="is-IS" sz="1200"/>
              <a:t>▪ Að raunverulegar viðræður hefjist miklu fyrr og að alvöru.</a:t>
            </a:r>
            <a:endParaRPr sz="1200"/>
          </a:p>
          <a:p>
            <a:pPr marL="0" lvl="0" indent="0" algn="l" rtl="0">
              <a:spcBef>
                <a:spcPts val="1000"/>
              </a:spcBef>
              <a:spcAft>
                <a:spcPts val="0"/>
              </a:spcAft>
              <a:buNone/>
            </a:pPr>
            <a:r>
              <a:rPr lang="is-IS" sz="1200"/>
              <a:t>▪ Að ríkissáttasemjari fylgi eftir viðræðuáætlun og umboð til þess.</a:t>
            </a:r>
            <a:endParaRPr sz="1200"/>
          </a:p>
          <a:p>
            <a:pPr marL="0" lvl="0" indent="0" algn="l" rtl="0">
              <a:spcBef>
                <a:spcPts val="1000"/>
              </a:spcBef>
              <a:spcAft>
                <a:spcPts val="0"/>
              </a:spcAft>
              <a:buNone/>
            </a:pPr>
            <a:r>
              <a:rPr lang="is-IS" sz="1200"/>
              <a:t>▪ Að ríkissáttasemjari hafi vald til að hirta deiluaðila ef aðilar er bara að tefja gang mála.</a:t>
            </a:r>
            <a:endParaRPr sz="1200"/>
          </a:p>
          <a:p>
            <a:pPr marL="0" lvl="0" indent="0" algn="l" rtl="0">
              <a:spcBef>
                <a:spcPts val="1000"/>
              </a:spcBef>
              <a:spcAft>
                <a:spcPts val="0"/>
              </a:spcAft>
              <a:buNone/>
            </a:pPr>
            <a:r>
              <a:rPr lang="is-IS" sz="1200"/>
              <a:t>▪ Að ríkissáttasemjari kalli jafnvel eftir samvinnufundi með báðum/fleiri aðilum og „hleri landið“.</a:t>
            </a:r>
            <a:endParaRPr sz="1200"/>
          </a:p>
          <a:p>
            <a:pPr marL="0" lvl="0" indent="0" algn="l" rtl="0">
              <a:spcBef>
                <a:spcPts val="1000"/>
              </a:spcBef>
              <a:spcAft>
                <a:spcPts val="0"/>
              </a:spcAft>
              <a:buNone/>
            </a:pPr>
            <a:r>
              <a:rPr lang="is-IS" sz="1200"/>
              <a:t>▪ Að ríkissáttasemjari kalli til samningsaðila tímanlega áður en samningum lýkur.</a:t>
            </a:r>
            <a:endParaRPr sz="1200"/>
          </a:p>
          <a:p>
            <a:pPr marL="0" lvl="0" indent="0" algn="l" rtl="0">
              <a:spcBef>
                <a:spcPts val="1000"/>
              </a:spcBef>
              <a:spcAft>
                <a:spcPts val="0"/>
              </a:spcAft>
              <a:buNone/>
            </a:pPr>
            <a:r>
              <a:rPr lang="is-IS" sz="1200"/>
              <a:t>▪ Að samninganefnd ríkisins sé undirbúin fyrir samningsviðræður.</a:t>
            </a:r>
            <a:endParaRPr sz="1200"/>
          </a:p>
          <a:p>
            <a:pPr marL="0" lvl="0" indent="0" algn="l" rtl="0">
              <a:spcBef>
                <a:spcPts val="1000"/>
              </a:spcBef>
              <a:spcAft>
                <a:spcPts val="0"/>
              </a:spcAft>
              <a:buNone/>
            </a:pPr>
            <a:r>
              <a:rPr lang="is-IS" sz="1200"/>
              <a:t>▪ Að samninganefnd ríksisins standi við að fara yfir gögn sem hún þarf að kynna sér</a:t>
            </a:r>
            <a:endParaRPr sz="1200"/>
          </a:p>
        </p:txBody>
      </p:sp>
      <p:sp>
        <p:nvSpPr>
          <p:cNvPr id="969" name="Google Shape;969;gde5fab1efe_1_708"/>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de62f1b598_0_12"/>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Að samningar séu samningar en ekki allir steyptir í sama mót.</a:t>
            </a:r>
            <a:endParaRPr sz="1200"/>
          </a:p>
          <a:p>
            <a:pPr marL="0" lvl="0" indent="0" algn="l" rtl="0">
              <a:spcBef>
                <a:spcPts val="1000"/>
              </a:spcBef>
              <a:spcAft>
                <a:spcPts val="0"/>
              </a:spcAft>
              <a:buNone/>
            </a:pPr>
            <a:r>
              <a:rPr lang="is-IS" sz="1200"/>
              <a:t>▪ Að samningaviðræður hefjist ári áður en samningur renni út í stað þess að samningsviðræður hefji eftir að samningur renni út.</a:t>
            </a:r>
            <a:endParaRPr sz="1200"/>
          </a:p>
          <a:p>
            <a:pPr marL="0" lvl="0" indent="0" algn="l" rtl="0">
              <a:spcBef>
                <a:spcPts val="1000"/>
              </a:spcBef>
              <a:spcAft>
                <a:spcPts val="0"/>
              </a:spcAft>
              <a:buNone/>
            </a:pPr>
            <a:r>
              <a:rPr lang="is-IS" sz="1200"/>
              <a:t>▪ Að samningsaðlilar geri lengri markmið.</a:t>
            </a:r>
            <a:endParaRPr sz="1200"/>
          </a:p>
          <a:p>
            <a:pPr marL="0" lvl="0" indent="0" algn="l" rtl="0">
              <a:spcBef>
                <a:spcPts val="1000"/>
              </a:spcBef>
              <a:spcAft>
                <a:spcPts val="0"/>
              </a:spcAft>
              <a:buNone/>
            </a:pPr>
            <a:r>
              <a:rPr lang="is-IS" sz="1200"/>
              <a:t>▪ Að taka tillit til sérstöðu míns hóps.</a:t>
            </a:r>
            <a:endParaRPr sz="1200"/>
          </a:p>
          <a:p>
            <a:pPr marL="0" lvl="0" indent="0" algn="l" rtl="0">
              <a:spcBef>
                <a:spcPts val="1000"/>
              </a:spcBef>
              <a:spcAft>
                <a:spcPts val="0"/>
              </a:spcAft>
              <a:buNone/>
            </a:pPr>
            <a:r>
              <a:rPr lang="is-IS" sz="1200"/>
              <a:t>▪ Að umræður um komandi samning hjá báðum aðilum fari fyrr af stað.</a:t>
            </a:r>
            <a:endParaRPr sz="1200"/>
          </a:p>
          <a:p>
            <a:pPr marL="0" lvl="0" indent="0" algn="l" rtl="0">
              <a:spcBef>
                <a:spcPts val="1000"/>
              </a:spcBef>
              <a:spcAft>
                <a:spcPts val="0"/>
              </a:spcAft>
              <a:buNone/>
            </a:pPr>
            <a:r>
              <a:rPr lang="is-IS" sz="1200"/>
              <a:t>▪ Að undirbúningur og samningar hefjist fyrr en verið hefur.</a:t>
            </a:r>
            <a:endParaRPr sz="1200"/>
          </a:p>
          <a:p>
            <a:pPr marL="0" lvl="0" indent="0" algn="l" rtl="0">
              <a:spcBef>
                <a:spcPts val="1000"/>
              </a:spcBef>
              <a:spcAft>
                <a:spcPts val="0"/>
              </a:spcAft>
              <a:buNone/>
            </a:pPr>
            <a:r>
              <a:rPr lang="is-IS" sz="1200"/>
              <a:t>▪ Að viðsemjandi geri sér far um að huga að mikilvægum málum félagsmanna.</a:t>
            </a:r>
            <a:endParaRPr sz="1200"/>
          </a:p>
          <a:p>
            <a:pPr marL="0" lvl="0" indent="0" algn="l" rtl="0">
              <a:spcBef>
                <a:spcPts val="1000"/>
              </a:spcBef>
              <a:spcAft>
                <a:spcPts val="0"/>
              </a:spcAft>
              <a:buNone/>
            </a:pPr>
            <a:r>
              <a:rPr lang="is-IS" sz="1200"/>
              <a:t>▪ Að viðsemjandinn þekki þær áskoranir sem minn hópur stendur frammi fyrir.</a:t>
            </a:r>
            <a:endParaRPr sz="1200"/>
          </a:p>
          <a:p>
            <a:pPr marL="0" lvl="0" indent="0" algn="l" rtl="0">
              <a:spcBef>
                <a:spcPts val="1000"/>
              </a:spcBef>
              <a:spcAft>
                <a:spcPts val="0"/>
              </a:spcAft>
              <a:buNone/>
            </a:pPr>
            <a:r>
              <a:rPr lang="is-IS" sz="1200"/>
              <a:t>▪ Að viðsemjendum verði gert að setjast niður u.þ.b. 9 mánuðum áður en samningu rennur út til að leggja drögin að næsta.</a:t>
            </a:r>
            <a:endParaRPr sz="1200"/>
          </a:p>
          <a:p>
            <a:pPr marL="0" lvl="0" indent="0" algn="l" rtl="0">
              <a:spcBef>
                <a:spcPts val="1000"/>
              </a:spcBef>
              <a:spcAft>
                <a:spcPts val="0"/>
              </a:spcAft>
              <a:buNone/>
            </a:pPr>
            <a:r>
              <a:rPr lang="is-IS" sz="1200"/>
              <a:t>▪ Að það sé aðgerðaráætlun á samningstíma, vel tímasett og að staðið sé við hana. Með slíku fyrirkomulagi væru hlutverk vel skilgreind.</a:t>
            </a:r>
            <a:endParaRPr sz="1200"/>
          </a:p>
          <a:p>
            <a:pPr marL="0" lvl="0" indent="0" algn="l" rtl="0">
              <a:spcBef>
                <a:spcPts val="1000"/>
              </a:spcBef>
              <a:spcAft>
                <a:spcPts val="0"/>
              </a:spcAft>
              <a:buNone/>
            </a:pPr>
            <a:r>
              <a:rPr lang="is-IS" sz="1200"/>
              <a:t>▪ Að það sé styttra milli funda.</a:t>
            </a:r>
            <a:endParaRPr sz="1200"/>
          </a:p>
          <a:p>
            <a:pPr marL="0" lvl="0" indent="0" algn="l" rtl="0">
              <a:spcBef>
                <a:spcPts val="1000"/>
              </a:spcBef>
              <a:spcAft>
                <a:spcPts val="0"/>
              </a:spcAft>
              <a:buNone/>
            </a:pPr>
            <a:r>
              <a:rPr lang="is-IS" sz="1200"/>
              <a:t>▪ Aðeins meiri sektir ef samningur rennur út. Sjálkrafa prósentuhækkanir.</a:t>
            </a:r>
            <a:endParaRPr sz="1200"/>
          </a:p>
          <a:p>
            <a:pPr marL="0" lvl="0" indent="0" algn="l" rtl="0">
              <a:spcBef>
                <a:spcPts val="1000"/>
              </a:spcBef>
              <a:spcAft>
                <a:spcPts val="0"/>
              </a:spcAft>
              <a:buNone/>
            </a:pPr>
            <a:r>
              <a:rPr lang="is-IS" sz="1200"/>
              <a:t>▪ Aðilar sendi kynningu á þeim málum sem þeir vilja ræða í komandi viðræðum lágmark 6 mánuðum áður en samningur rennur út, þá ætti að vera ljóst hvaða mál verða bitbeinin.</a:t>
            </a:r>
            <a:endParaRPr sz="1200"/>
          </a:p>
        </p:txBody>
      </p:sp>
      <p:sp>
        <p:nvSpPr>
          <p:cNvPr id="976" name="Google Shape;976;gde62f1b598_0_12"/>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Aðkomu ríkissáttasemjara fyrr í ferlinu.</a:t>
            </a:r>
            <a:endParaRPr sz="1200"/>
          </a:p>
          <a:p>
            <a:pPr marL="0" lvl="0" indent="0" algn="l" rtl="0">
              <a:spcBef>
                <a:spcPts val="1000"/>
              </a:spcBef>
              <a:spcAft>
                <a:spcPts val="0"/>
              </a:spcAft>
              <a:buNone/>
            </a:pPr>
            <a:r>
              <a:rPr lang="is-IS" sz="1200"/>
              <a:t>▪ Allir mæti til samninga tilbúnir að semja.</a:t>
            </a:r>
            <a:endParaRPr sz="1200"/>
          </a:p>
          <a:p>
            <a:pPr marL="0" lvl="0" indent="0" algn="l" rtl="0">
              <a:spcBef>
                <a:spcPts val="1000"/>
              </a:spcBef>
              <a:spcAft>
                <a:spcPts val="0"/>
              </a:spcAft>
              <a:buNone/>
            </a:pPr>
            <a:r>
              <a:rPr lang="is-IS" sz="1200"/>
              <a:t>▪ Ákveða strax tíma fyrir næstu samningaviðræður, eins og félagar okkar gera á Norðurlöndunum (þessar vikur fara í þessa vinnu þetta ár).</a:t>
            </a:r>
            <a:endParaRPr sz="1200"/>
          </a:p>
          <a:p>
            <a:pPr marL="0" lvl="0" indent="0" algn="l" rtl="0">
              <a:spcBef>
                <a:spcPts val="1000"/>
              </a:spcBef>
              <a:spcAft>
                <a:spcPts val="0"/>
              </a:spcAft>
              <a:buNone/>
            </a:pPr>
            <a:r>
              <a:rPr lang="is-IS" sz="1200"/>
              <a:t>▪ Báðir aðilar leggja fram skýr markmið - sveitafélögin kynntu aldrei sín markmið.</a:t>
            </a:r>
            <a:endParaRPr sz="1200"/>
          </a:p>
          <a:p>
            <a:pPr marL="0" lvl="0" indent="0" algn="l" rtl="0">
              <a:spcBef>
                <a:spcPts val="1000"/>
              </a:spcBef>
              <a:spcAft>
                <a:spcPts val="0"/>
              </a:spcAft>
              <a:buNone/>
            </a:pPr>
            <a:r>
              <a:rPr lang="is-IS" sz="1200"/>
              <a:t>▪ Báðir aðilar mæti til fyrsta fundar með skýr markmið og áherslupunkta.</a:t>
            </a:r>
            <a:endParaRPr sz="1200"/>
          </a:p>
          <a:p>
            <a:pPr marL="0" lvl="0" indent="0" algn="l" rtl="0">
              <a:spcBef>
                <a:spcPts val="1000"/>
              </a:spcBef>
              <a:spcAft>
                <a:spcPts val="0"/>
              </a:spcAft>
              <a:buNone/>
            </a:pPr>
            <a:r>
              <a:rPr lang="is-IS" sz="1200"/>
              <a:t>▪ Báðir aðilar taki tíma frá í viðræðurnar og setji þær í forgang í ákveðinn tíma og jafnvel markmið varðandi hversu mikinn tíma menn ætla að gefa sér í verkefnið. Stefna á að ná saman fyrir maí 2050 t.d.</a:t>
            </a:r>
            <a:endParaRPr sz="1200"/>
          </a:p>
          <a:p>
            <a:pPr marL="0" lvl="0" indent="0" algn="l" rtl="0">
              <a:spcBef>
                <a:spcPts val="1000"/>
              </a:spcBef>
              <a:spcAft>
                <a:spcPts val="0"/>
              </a:spcAft>
              <a:buNone/>
            </a:pPr>
            <a:r>
              <a:rPr lang="is-IS" sz="1200"/>
              <a:t>▪ Báðir aðilar vandi betur undirbúning viðræðna.</a:t>
            </a:r>
            <a:endParaRPr sz="1200"/>
          </a:p>
          <a:p>
            <a:pPr marL="0" lvl="0" indent="0" algn="l" rtl="0">
              <a:spcBef>
                <a:spcPts val="1000"/>
              </a:spcBef>
              <a:spcAft>
                <a:spcPts val="0"/>
              </a:spcAft>
              <a:buNone/>
            </a:pPr>
            <a:r>
              <a:rPr lang="is-IS" sz="1200"/>
              <a:t>▪ Báðir samningsaðilar horfi til sama endapunkts.</a:t>
            </a:r>
            <a:endParaRPr sz="1200"/>
          </a:p>
          <a:p>
            <a:pPr marL="0" lvl="0" indent="0" algn="l" rtl="0">
              <a:spcBef>
                <a:spcPts val="1000"/>
              </a:spcBef>
              <a:spcAft>
                <a:spcPts val="0"/>
              </a:spcAft>
              <a:buNone/>
            </a:pPr>
            <a:r>
              <a:rPr lang="is-IS" sz="1200"/>
              <a:t>▪ Betri undirbúning.</a:t>
            </a:r>
            <a:endParaRPr sz="1200"/>
          </a:p>
          <a:p>
            <a:pPr marL="0" lvl="0" indent="0" algn="l" rtl="0">
              <a:spcBef>
                <a:spcPts val="1000"/>
              </a:spcBef>
              <a:spcAft>
                <a:spcPts val="0"/>
              </a:spcAft>
              <a:buNone/>
            </a:pPr>
            <a:r>
              <a:rPr lang="is-IS" sz="1200"/>
              <a:t>▪ Betri undirbúningur - samningar löngu útrunnir þegar samið var.</a:t>
            </a:r>
            <a:endParaRPr sz="1200"/>
          </a:p>
          <a:p>
            <a:pPr marL="0" lvl="0" indent="0" algn="l" rtl="0">
              <a:spcBef>
                <a:spcPts val="1000"/>
              </a:spcBef>
              <a:spcAft>
                <a:spcPts val="0"/>
              </a:spcAft>
              <a:buNone/>
            </a:pPr>
            <a:r>
              <a:rPr lang="is-IS" sz="1200"/>
              <a:t>▪ Byrja að ræða fyrr saman, þ.e. áður en samningur rennur út.</a:t>
            </a:r>
            <a:endParaRPr sz="1200"/>
          </a:p>
          <a:p>
            <a:pPr marL="0" lvl="0" indent="0" algn="l" rtl="0">
              <a:spcBef>
                <a:spcPts val="1000"/>
              </a:spcBef>
              <a:spcAft>
                <a:spcPts val="0"/>
              </a:spcAft>
              <a:buNone/>
            </a:pPr>
            <a:r>
              <a:rPr lang="is-IS" sz="1200"/>
              <a:t>▪ Byrja að vinna strax að nýjum samningi eins og oft er talað um.</a:t>
            </a:r>
            <a:endParaRPr sz="1200"/>
          </a:p>
          <a:p>
            <a:pPr marL="0" lvl="0" indent="0" algn="l" rtl="0">
              <a:spcBef>
                <a:spcPts val="1000"/>
              </a:spcBef>
              <a:spcAft>
                <a:spcPts val="0"/>
              </a:spcAft>
              <a:buNone/>
            </a:pPr>
            <a:r>
              <a:rPr lang="is-IS" sz="1200"/>
              <a:t>▪ Byrja fyrr að hittast. Það er fáránlegt að samningsviðræður flókinna kjarasamninga byrji ekki fyrr en gildandi samningar eru útrunnir. Þetta eru ekki vísindi.</a:t>
            </a:r>
            <a:endParaRPr sz="1200"/>
          </a:p>
        </p:txBody>
      </p:sp>
      <p:sp>
        <p:nvSpPr>
          <p:cNvPr id="977" name="Google Shape;977;gde62f1b598_0_12"/>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gde62f1b598_0_18"/>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Byrja fyrr að tala saman.</a:t>
            </a:r>
            <a:endParaRPr sz="1200"/>
          </a:p>
          <a:p>
            <a:pPr marL="0" lvl="0" indent="0" algn="l" rtl="0">
              <a:spcBef>
                <a:spcPts val="1000"/>
              </a:spcBef>
              <a:spcAft>
                <a:spcPts val="0"/>
              </a:spcAft>
              <a:buNone/>
            </a:pPr>
            <a:r>
              <a:rPr lang="is-IS" sz="1200"/>
              <a:t>▪ Byrja fyrr í ferlinu.</a:t>
            </a:r>
            <a:endParaRPr sz="1200"/>
          </a:p>
          <a:p>
            <a:pPr marL="0" lvl="0" indent="0" algn="l" rtl="0">
              <a:spcBef>
                <a:spcPts val="1000"/>
              </a:spcBef>
              <a:spcAft>
                <a:spcPts val="0"/>
              </a:spcAft>
              <a:buNone/>
            </a:pPr>
            <a:r>
              <a:rPr lang="is-IS" sz="1200"/>
              <a:t>▪ Byrja fyrr í viðræðum.</a:t>
            </a:r>
            <a:endParaRPr sz="1200"/>
          </a:p>
          <a:p>
            <a:pPr marL="0" lvl="0" indent="0" algn="l" rtl="0">
              <a:spcBef>
                <a:spcPts val="1000"/>
              </a:spcBef>
              <a:spcAft>
                <a:spcPts val="0"/>
              </a:spcAft>
              <a:buNone/>
            </a:pPr>
            <a:r>
              <a:rPr lang="is-IS" sz="1200"/>
              <a:t>▪ Byrja fyrr.</a:t>
            </a:r>
            <a:endParaRPr sz="1200"/>
          </a:p>
          <a:p>
            <a:pPr marL="0" lvl="0" indent="0" algn="l" rtl="0">
              <a:spcBef>
                <a:spcPts val="1000"/>
              </a:spcBef>
              <a:spcAft>
                <a:spcPts val="0"/>
              </a:spcAft>
              <a:buNone/>
            </a:pPr>
            <a:r>
              <a:rPr lang="is-IS" sz="1200"/>
              <a:t>▪ Byrja mun fyrr í samtölum.</a:t>
            </a:r>
            <a:endParaRPr sz="1200"/>
          </a:p>
          <a:p>
            <a:pPr marL="0" lvl="0" indent="0" algn="l" rtl="0">
              <a:spcBef>
                <a:spcPts val="1000"/>
              </a:spcBef>
              <a:spcAft>
                <a:spcPts val="0"/>
              </a:spcAft>
              <a:buNone/>
            </a:pPr>
            <a:r>
              <a:rPr lang="is-IS" sz="1200"/>
              <a:t>▪ Byrja samningarviðræður fyrr og af alvöru.</a:t>
            </a:r>
            <a:endParaRPr sz="1200"/>
          </a:p>
          <a:p>
            <a:pPr marL="0" lvl="0" indent="0" algn="l" rtl="0">
              <a:spcBef>
                <a:spcPts val="1000"/>
              </a:spcBef>
              <a:spcAft>
                <a:spcPts val="0"/>
              </a:spcAft>
              <a:buNone/>
            </a:pPr>
            <a:r>
              <a:rPr lang="is-IS" sz="1200"/>
              <a:t>▪ Byrja samningavinnu fyrr.</a:t>
            </a:r>
            <a:endParaRPr sz="1200"/>
          </a:p>
          <a:p>
            <a:pPr marL="0" lvl="0" indent="0" algn="l" rtl="0">
              <a:spcBef>
                <a:spcPts val="1000"/>
              </a:spcBef>
              <a:spcAft>
                <a:spcPts val="0"/>
              </a:spcAft>
              <a:buNone/>
            </a:pPr>
            <a:r>
              <a:rPr lang="is-IS" sz="1200"/>
              <a:t>▪ Byrja strax á viðræðum.</a:t>
            </a:r>
            <a:endParaRPr sz="1200"/>
          </a:p>
          <a:p>
            <a:pPr marL="0" lvl="0" indent="0" algn="l" rtl="0">
              <a:spcBef>
                <a:spcPts val="1000"/>
              </a:spcBef>
              <a:spcAft>
                <a:spcPts val="0"/>
              </a:spcAft>
              <a:buNone/>
            </a:pPr>
            <a:r>
              <a:rPr lang="is-IS" sz="1200"/>
              <a:t>▪ Byrja tímanlega á samningaviðræðum og vinnu við samninga.</a:t>
            </a:r>
            <a:endParaRPr sz="1200"/>
          </a:p>
          <a:p>
            <a:pPr marL="0" lvl="0" indent="0" algn="l" rtl="0">
              <a:spcBef>
                <a:spcPts val="1000"/>
              </a:spcBef>
              <a:spcAft>
                <a:spcPts val="0"/>
              </a:spcAft>
              <a:buNone/>
            </a:pPr>
            <a:r>
              <a:rPr lang="is-IS" sz="1200"/>
              <a:t>▪ Byrja undirbúning strax.</a:t>
            </a:r>
            <a:endParaRPr sz="1200"/>
          </a:p>
          <a:p>
            <a:pPr marL="0" lvl="0" indent="0" algn="l" rtl="0">
              <a:spcBef>
                <a:spcPts val="1000"/>
              </a:spcBef>
              <a:spcAft>
                <a:spcPts val="0"/>
              </a:spcAft>
              <a:buNone/>
            </a:pPr>
            <a:r>
              <a:rPr lang="is-IS" sz="1200"/>
              <a:t>▪ Byrja viðræður fyrr og fara eftir viðræðuáætlun.</a:t>
            </a:r>
            <a:endParaRPr sz="1200"/>
          </a:p>
          <a:p>
            <a:pPr marL="0" lvl="0" indent="0" algn="l" rtl="0">
              <a:spcBef>
                <a:spcPts val="1000"/>
              </a:spcBef>
              <a:spcAft>
                <a:spcPts val="0"/>
              </a:spcAft>
              <a:buNone/>
            </a:pPr>
            <a:r>
              <a:rPr lang="is-IS" sz="1200"/>
              <a:t>▪ Byrja viðræður fyrr.</a:t>
            </a:r>
            <a:endParaRPr sz="1200"/>
          </a:p>
          <a:p>
            <a:pPr marL="0" lvl="0" indent="0" algn="l" rtl="0">
              <a:spcBef>
                <a:spcPts val="1000"/>
              </a:spcBef>
              <a:spcAft>
                <a:spcPts val="0"/>
              </a:spcAft>
              <a:buNone/>
            </a:pPr>
            <a:r>
              <a:rPr lang="is-IS" sz="1200"/>
              <a:t>▪ Byrja viðræður fyrr. Það er byrjað allt of seint.</a:t>
            </a:r>
            <a:endParaRPr sz="1200"/>
          </a:p>
          <a:p>
            <a:pPr marL="0" lvl="0" indent="0" algn="l" rtl="0">
              <a:spcBef>
                <a:spcPts val="1000"/>
              </a:spcBef>
              <a:spcAft>
                <a:spcPts val="0"/>
              </a:spcAft>
              <a:buNone/>
            </a:pPr>
            <a:r>
              <a:rPr lang="is-IS" sz="1200"/>
              <a:t>▪ Byrjað fyrr á að ræða næstu skref samninga.</a:t>
            </a:r>
            <a:endParaRPr sz="1200"/>
          </a:p>
          <a:p>
            <a:pPr marL="0" lvl="0" indent="0" algn="l" rtl="0">
              <a:spcBef>
                <a:spcPts val="1000"/>
              </a:spcBef>
              <a:spcAft>
                <a:spcPts val="0"/>
              </a:spcAft>
              <a:buNone/>
            </a:pPr>
            <a:r>
              <a:rPr lang="is-IS" sz="1200"/>
              <a:t>▪ Bættar óvilhallar og miðlægar tölulegar upplýsingar.</a:t>
            </a:r>
            <a:endParaRPr sz="1200"/>
          </a:p>
          <a:p>
            <a:pPr marL="0" lvl="0" indent="0" algn="l" rtl="0">
              <a:spcBef>
                <a:spcPts val="1000"/>
              </a:spcBef>
              <a:spcAft>
                <a:spcPts val="0"/>
              </a:spcAft>
              <a:buNone/>
            </a:pPr>
            <a:r>
              <a:rPr lang="is-IS" sz="1200"/>
              <a:t>▪ Ef annar aðili kjarasamnings ætli sér stórvægilegar breytingar, þarf að kynna það fyrirfram og byrja töluvert áður en núgildandi samningur rennur út. Ekki þegar komnir eru 10 mánuðir frá því að samningur rann út.</a:t>
            </a:r>
            <a:endParaRPr sz="1200"/>
          </a:p>
        </p:txBody>
      </p:sp>
      <p:sp>
        <p:nvSpPr>
          <p:cNvPr id="984" name="Google Shape;984;gde62f1b598_0_18"/>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Ef embætti ríkissáttasemjara hefði yfirsýn yfir tímaramma samninga og færi með umsjón um fundarboðanir væri fastur rammi um boðun á fundi tímanlega því mér hefur þótt viðsemjendur mínir seinir til að hefja samningafundi í upphafi. Þær atrennur sem ég hef átt hafa ekki byrjað fyrr en samningur rennur út. Ef skilyrt yrði að samningafundir yrðu að hefjast fyrr og vera lokið ekki seinna en samningur rennur úr gildi myndi slíkt mögulega hjálpa. Þannig yrði boðun funda ákveðin mjög snemma og ætti að koma í veg fyrir að vandasamt verði að finna fundartíma vegna árekstra við aðra samningafundi sem samninganefndir taka þátt í. Auðvitað eru þá samninganefndir að setja sínu ákvörðunavarldi ákveðnar skorður með því að fá ekki að ákveða tímasetningar funda sjálfar en að mínu mati er þetta komið í svo mikið óefni að eitthvað verður að gera.</a:t>
            </a:r>
            <a:endParaRPr sz="1200"/>
          </a:p>
          <a:p>
            <a:pPr marL="0" lvl="0" indent="0" algn="l" rtl="0">
              <a:spcBef>
                <a:spcPts val="1000"/>
              </a:spcBef>
              <a:spcAft>
                <a:spcPts val="0"/>
              </a:spcAft>
              <a:buNone/>
            </a:pPr>
            <a:r>
              <a:rPr lang="is-IS" sz="1200"/>
              <a:t>▪ Ef persónulegur ágreiningur er á milli semjenda að þá verði leitast eftir því að skipta út fólki ef það er talið vænlegt.</a:t>
            </a:r>
            <a:endParaRPr sz="1200"/>
          </a:p>
          <a:p>
            <a:pPr marL="0" lvl="0" indent="0" algn="l" rtl="0">
              <a:spcBef>
                <a:spcPts val="1000"/>
              </a:spcBef>
              <a:spcAft>
                <a:spcPts val="0"/>
              </a:spcAft>
              <a:buNone/>
            </a:pPr>
            <a:r>
              <a:rPr lang="is-IS" sz="1200"/>
              <a:t>▪ Ef traust ríkir er það auðvelt og það fæst með því að gera sameiginlega stefnu um hvert skuli haldið.</a:t>
            </a:r>
            <a:endParaRPr sz="1200"/>
          </a:p>
        </p:txBody>
      </p:sp>
      <p:sp>
        <p:nvSpPr>
          <p:cNvPr id="985" name="Google Shape;985;gde62f1b598_0_18"/>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de5fab1efe_2_1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7. Almennt hafði ég þekkingu á gildandi samningum.</a:t>
            </a:r>
            <a:endParaRPr/>
          </a:p>
        </p:txBody>
      </p:sp>
      <p:pic>
        <p:nvPicPr>
          <p:cNvPr id="178" name="Google Shape;178;gde5fab1efe_2_1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de62f1b598_0_24"/>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Ef það er bundið í lög að samningur skuli taka við af samningi og einhvers konar refsiákvæði liggi við væri óhjákvæmilega hvati til staðar til að ljúka verkinu. Hvert refsiákvæðið ætti að vera er hins vegar allt of stór hausverkur. Það þyrfti að vera á báða aðila og vera þess eðlis að vera alls ekki góður kostur fyrir annan aðilann. Einhver generískur samningur sem tæki við ef ekki næðist að semja? Með ákvæðum sem eru ömurleg fyrir báða aðila? Eða vikusektir til góðgerðamála á báða aðila? Allt sem mér dettur í hug er galið.</a:t>
            </a:r>
            <a:endParaRPr sz="1200"/>
          </a:p>
          <a:p>
            <a:pPr marL="0" lvl="0" indent="0" algn="l" rtl="0">
              <a:spcBef>
                <a:spcPts val="1000"/>
              </a:spcBef>
              <a:spcAft>
                <a:spcPts val="0"/>
              </a:spcAft>
              <a:buNone/>
            </a:pPr>
            <a:r>
              <a:rPr lang="is-IS" sz="1200"/>
              <a:t>▪ Ef því verður ekki við komið að samningur gildi aftur í tímann þá á að koma til eingreiðsla frá lokum samnings og til nýrrar undirskriftar.</a:t>
            </a:r>
            <a:endParaRPr sz="1200"/>
          </a:p>
          <a:p>
            <a:pPr marL="0" lvl="0" indent="0" algn="l" rtl="0">
              <a:spcBef>
                <a:spcPts val="1000"/>
              </a:spcBef>
              <a:spcAft>
                <a:spcPts val="0"/>
              </a:spcAft>
              <a:buNone/>
            </a:pPr>
            <a:r>
              <a:rPr lang="is-IS" sz="1200"/>
              <a:t>▪ Efla völd ríkissáttasemjara til að skikka samninganefndir að semja innan ákveðins tíma.</a:t>
            </a:r>
            <a:endParaRPr sz="1200"/>
          </a:p>
          <a:p>
            <a:pPr marL="0" lvl="0" indent="0" algn="l" rtl="0">
              <a:spcBef>
                <a:spcPts val="1000"/>
              </a:spcBef>
              <a:spcAft>
                <a:spcPts val="0"/>
              </a:spcAft>
              <a:buNone/>
            </a:pPr>
            <a:r>
              <a:rPr lang="is-IS" sz="1200"/>
              <a:t>▪ Einfaldlega að byrja fyrr.</a:t>
            </a:r>
            <a:endParaRPr sz="1200"/>
          </a:p>
          <a:p>
            <a:pPr marL="0" lvl="0" indent="0" algn="l" rtl="0">
              <a:spcBef>
                <a:spcPts val="1000"/>
              </a:spcBef>
              <a:spcAft>
                <a:spcPts val="0"/>
              </a:spcAft>
              <a:buNone/>
            </a:pPr>
            <a:r>
              <a:rPr lang="is-IS" sz="1200"/>
              <a:t>▪ Einfalt mál, að fylgja fyrirframákveðnum tímaramma sem gerður er.</a:t>
            </a:r>
            <a:endParaRPr sz="1200"/>
          </a:p>
          <a:p>
            <a:pPr marL="0" lvl="0" indent="0" algn="l" rtl="0">
              <a:spcBef>
                <a:spcPts val="1000"/>
              </a:spcBef>
              <a:spcAft>
                <a:spcPts val="0"/>
              </a:spcAft>
              <a:buNone/>
            </a:pPr>
            <a:r>
              <a:rPr lang="is-IS" sz="1200"/>
              <a:t>▪ Eingreiðsla á að vera mun hærri heldur en samningur sem gerir það að verkum að vinnuveitendur og SA vilja frekar semja áður en núverandi samningur rennur úr gildi</a:t>
            </a:r>
            <a:endParaRPr sz="1200"/>
          </a:p>
        </p:txBody>
      </p:sp>
      <p:sp>
        <p:nvSpPr>
          <p:cNvPr id="992" name="Google Shape;992;gde62f1b598_0_24"/>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Ekki að kollvarpa samningi sem unnið er eftir.</a:t>
            </a:r>
            <a:endParaRPr sz="1200"/>
          </a:p>
          <a:p>
            <a:pPr marL="0" lvl="0" indent="0" algn="l" rtl="0">
              <a:spcBef>
                <a:spcPts val="1000"/>
              </a:spcBef>
              <a:spcAft>
                <a:spcPts val="0"/>
              </a:spcAft>
              <a:buNone/>
            </a:pPr>
            <a:r>
              <a:rPr lang="is-IS" sz="1200"/>
              <a:t>▪ Endurhugsa kerfið frá A til Ö, fer alltof mikill tími of margra í fundi sem skila litlu.</a:t>
            </a:r>
            <a:endParaRPr sz="1200"/>
          </a:p>
          <a:p>
            <a:pPr marL="0" lvl="0" indent="0" algn="l" rtl="0">
              <a:spcBef>
                <a:spcPts val="1000"/>
              </a:spcBef>
              <a:spcAft>
                <a:spcPts val="0"/>
              </a:spcAft>
              <a:buNone/>
            </a:pPr>
            <a:r>
              <a:rPr lang="is-IS" sz="1200"/>
              <a:t>▪ Ég fór á nokkra fundi í karphúsið þar sem ekkert tilefni var til fundar. Engar vonir voru uppi um að aðilar næðu saman.</a:t>
            </a:r>
            <a:endParaRPr sz="1200"/>
          </a:p>
          <a:p>
            <a:pPr marL="0" lvl="0" indent="0" algn="l" rtl="0">
              <a:spcBef>
                <a:spcPts val="1000"/>
              </a:spcBef>
              <a:spcAft>
                <a:spcPts val="0"/>
              </a:spcAft>
              <a:buNone/>
            </a:pPr>
            <a:r>
              <a:rPr lang="is-IS" sz="1200"/>
              <a:t>▪ Fara í viðræður með það markmið að klára fyrir lok samnings.</a:t>
            </a:r>
            <a:endParaRPr sz="1200"/>
          </a:p>
          <a:p>
            <a:pPr marL="0" lvl="0" indent="0" algn="l" rtl="0">
              <a:spcBef>
                <a:spcPts val="1000"/>
              </a:spcBef>
              <a:spcAft>
                <a:spcPts val="0"/>
              </a:spcAft>
              <a:buNone/>
            </a:pPr>
            <a:r>
              <a:rPr lang="is-IS" sz="1200"/>
              <a:t>▪ Farið fyrr af stað.</a:t>
            </a:r>
            <a:endParaRPr sz="1200"/>
          </a:p>
          <a:p>
            <a:pPr marL="0" lvl="0" indent="0" algn="l" rtl="0">
              <a:spcBef>
                <a:spcPts val="1000"/>
              </a:spcBef>
              <a:spcAft>
                <a:spcPts val="0"/>
              </a:spcAft>
              <a:buNone/>
            </a:pPr>
            <a:r>
              <a:rPr lang="is-IS" sz="1200"/>
              <a:t>▪ Fá öll gögn frá viðsemjanda.</a:t>
            </a:r>
            <a:endParaRPr sz="1200"/>
          </a:p>
          <a:p>
            <a:pPr marL="0" lvl="0" indent="0" algn="l" rtl="0">
              <a:spcBef>
                <a:spcPts val="1000"/>
              </a:spcBef>
              <a:spcAft>
                <a:spcPts val="0"/>
              </a:spcAft>
              <a:buNone/>
            </a:pPr>
            <a:r>
              <a:rPr lang="is-IS" sz="1200"/>
              <a:t>▪ Félagsmenn geri sér grein fyrir lyktum samningstíma.</a:t>
            </a:r>
            <a:endParaRPr sz="1200"/>
          </a:p>
          <a:p>
            <a:pPr marL="0" lvl="0" indent="0" algn="l" rtl="0">
              <a:spcBef>
                <a:spcPts val="1000"/>
              </a:spcBef>
              <a:spcAft>
                <a:spcPts val="0"/>
              </a:spcAft>
              <a:buNone/>
            </a:pPr>
            <a:r>
              <a:rPr lang="is-IS" sz="1200"/>
              <a:t>▪ Formlegar samningaviðræður hefjist fyrr.</a:t>
            </a:r>
            <a:endParaRPr sz="1200"/>
          </a:p>
          <a:p>
            <a:pPr marL="0" lvl="0" indent="0" algn="l" rtl="0">
              <a:spcBef>
                <a:spcPts val="1000"/>
              </a:spcBef>
              <a:spcAft>
                <a:spcPts val="0"/>
              </a:spcAft>
              <a:buNone/>
            </a:pPr>
            <a:r>
              <a:rPr lang="is-IS" sz="1200"/>
              <a:t>▪ Fólk verður að vilja tala við okkur ef semja skal á réttum tíma.</a:t>
            </a:r>
            <a:endParaRPr sz="1200"/>
          </a:p>
          <a:p>
            <a:pPr marL="0" lvl="0" indent="0" algn="l" rtl="0">
              <a:spcBef>
                <a:spcPts val="1000"/>
              </a:spcBef>
              <a:spcAft>
                <a:spcPts val="0"/>
              </a:spcAft>
              <a:buNone/>
            </a:pPr>
            <a:r>
              <a:rPr lang="is-IS" sz="1200"/>
              <a:t>▪ Frelsissvipting samninganefnda og læsa þær inni síðustu vikuna á gildistíma samnings þar til nýr er undirritaður?</a:t>
            </a:r>
            <a:endParaRPr sz="1200"/>
          </a:p>
          <a:p>
            <a:pPr marL="0" lvl="0" indent="0" algn="l" rtl="0">
              <a:spcBef>
                <a:spcPts val="1000"/>
              </a:spcBef>
              <a:spcAft>
                <a:spcPts val="0"/>
              </a:spcAft>
              <a:buNone/>
            </a:pPr>
            <a:r>
              <a:rPr lang="is-IS" sz="1200"/>
              <a:t>▪ Funda stífar og byrja strax þegar samningar eru lausir vera tilbúin fyrir alla fundi og búin að yfirfara öll gögn.</a:t>
            </a:r>
            <a:endParaRPr sz="1200"/>
          </a:p>
          <a:p>
            <a:pPr marL="0" lvl="0" indent="0" algn="l" rtl="0">
              <a:spcBef>
                <a:spcPts val="1000"/>
              </a:spcBef>
              <a:spcAft>
                <a:spcPts val="0"/>
              </a:spcAft>
              <a:buNone/>
            </a:pPr>
            <a:r>
              <a:rPr lang="is-IS" sz="1200"/>
              <a:t>▪ Fylgja þarf vel eftir bókunum og þeim málum sem í samningum er ákveðið ræða á samningstíma.</a:t>
            </a:r>
            <a:endParaRPr sz="1200"/>
          </a:p>
          <a:p>
            <a:pPr marL="0" lvl="0" indent="0" algn="l" rtl="0">
              <a:spcBef>
                <a:spcPts val="1000"/>
              </a:spcBef>
              <a:spcAft>
                <a:spcPts val="0"/>
              </a:spcAft>
              <a:buNone/>
            </a:pPr>
            <a:r>
              <a:rPr lang="is-IS" sz="1200"/>
              <a:t>▪ Fyrst og fremst að vera tímanlega og að aðilar séu ekki að bíða eftir öðrum félögum/ríkissamningum/sveitarfélagssmamningum.</a:t>
            </a:r>
            <a:endParaRPr sz="1200"/>
          </a:p>
        </p:txBody>
      </p:sp>
      <p:sp>
        <p:nvSpPr>
          <p:cNvPr id="993" name="Google Shape;993;gde62f1b598_0_24"/>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de62f1b598_0_37"/>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Fyrsti fundur stéttarfélags með SNR þarf að vera töluvert áður en samningur rennur út.</a:t>
            </a:r>
            <a:endParaRPr sz="1200"/>
          </a:p>
          <a:p>
            <a:pPr marL="0" lvl="0" indent="0" algn="l" rtl="0">
              <a:spcBef>
                <a:spcPts val="1000"/>
              </a:spcBef>
              <a:spcAft>
                <a:spcPts val="0"/>
              </a:spcAft>
              <a:buNone/>
            </a:pPr>
            <a:r>
              <a:rPr lang="is-IS" sz="1200"/>
              <a:t>▪ Færri samningar.</a:t>
            </a:r>
            <a:endParaRPr sz="1200"/>
          </a:p>
          <a:p>
            <a:pPr marL="0" lvl="0" indent="0" algn="l" rtl="0">
              <a:spcBef>
                <a:spcPts val="1000"/>
              </a:spcBef>
              <a:spcAft>
                <a:spcPts val="0"/>
              </a:spcAft>
              <a:buNone/>
            </a:pPr>
            <a:r>
              <a:rPr lang="is-IS" sz="1200"/>
              <a:t>▪ Gagnsæi á báða bóga.</a:t>
            </a:r>
            <a:endParaRPr sz="1200"/>
          </a:p>
          <a:p>
            <a:pPr marL="0" lvl="0" indent="0" algn="l" rtl="0">
              <a:spcBef>
                <a:spcPts val="1000"/>
              </a:spcBef>
              <a:spcAft>
                <a:spcPts val="0"/>
              </a:spcAft>
              <a:buNone/>
            </a:pPr>
            <a:r>
              <a:rPr lang="is-IS" sz="1200"/>
              <a:t>▪ Gera tímanlega viðræðuáætlanir.</a:t>
            </a:r>
            <a:endParaRPr sz="1200"/>
          </a:p>
          <a:p>
            <a:pPr marL="0" lvl="0" indent="0" algn="l" rtl="0">
              <a:spcBef>
                <a:spcPts val="1000"/>
              </a:spcBef>
              <a:spcAft>
                <a:spcPts val="0"/>
              </a:spcAft>
              <a:buNone/>
            </a:pPr>
            <a:r>
              <a:rPr lang="is-IS" sz="1200"/>
              <a:t>▪ Gera þá kröfu almennt að samningaviðræður séu byrjaðar að lágmarki 6 mánuðum fyrir lok samnings, jafnvel fyrr.</a:t>
            </a:r>
            <a:endParaRPr sz="1200"/>
          </a:p>
          <a:p>
            <a:pPr marL="0" lvl="0" indent="0" algn="l" rtl="0">
              <a:spcBef>
                <a:spcPts val="1000"/>
              </a:spcBef>
              <a:spcAft>
                <a:spcPts val="0"/>
              </a:spcAft>
              <a:buNone/>
            </a:pPr>
            <a:r>
              <a:rPr lang="is-IS" sz="1200"/>
              <a:t>▪ Góður undirbúningur.</a:t>
            </a:r>
            <a:endParaRPr sz="1200"/>
          </a:p>
          <a:p>
            <a:pPr marL="0" lvl="0" indent="0" algn="l" rtl="0">
              <a:spcBef>
                <a:spcPts val="1000"/>
              </a:spcBef>
              <a:spcAft>
                <a:spcPts val="0"/>
              </a:spcAft>
              <a:buNone/>
            </a:pPr>
            <a:r>
              <a:rPr lang="is-IS" sz="1200"/>
              <a:t>▪ Hafa aðila sem hægt er að leita til um stuðning þegar ekki er staðið við bókanir við samninga - sem ekki er dómstóll - sátti gæti verið þannig aðili, þar sem báðir fá áheyrn og miðlar málum - þegar bein samskipti ganga ekki.</a:t>
            </a:r>
            <a:endParaRPr sz="1200"/>
          </a:p>
          <a:p>
            <a:pPr marL="0" lvl="0" indent="0" algn="l" rtl="0">
              <a:spcBef>
                <a:spcPts val="1000"/>
              </a:spcBef>
              <a:spcAft>
                <a:spcPts val="0"/>
              </a:spcAft>
              <a:buNone/>
            </a:pPr>
            <a:r>
              <a:rPr lang="is-IS" sz="1200"/>
              <a:t>▪ Hafa samningalotuna þegar af stað er farið samfelldari, markvissari og skilvirkari.</a:t>
            </a:r>
            <a:endParaRPr sz="1200"/>
          </a:p>
          <a:p>
            <a:pPr marL="0" lvl="0" indent="0" algn="l" rtl="0">
              <a:spcBef>
                <a:spcPts val="1000"/>
              </a:spcBef>
              <a:spcAft>
                <a:spcPts val="0"/>
              </a:spcAft>
              <a:buNone/>
            </a:pPr>
            <a:r>
              <a:rPr lang="is-IS" sz="1200"/>
              <a:t>▪ Halda áfram að vera heiðarleg og halda því trausti sem er.</a:t>
            </a:r>
            <a:endParaRPr sz="1200"/>
          </a:p>
          <a:p>
            <a:pPr marL="0" lvl="0" indent="0" algn="l" rtl="0">
              <a:spcBef>
                <a:spcPts val="1000"/>
              </a:spcBef>
              <a:spcAft>
                <a:spcPts val="0"/>
              </a:spcAft>
              <a:buNone/>
            </a:pPr>
            <a:r>
              <a:rPr lang="is-IS" sz="1200"/>
              <a:t>▪ Halda fyrsta fund 9 mánuði fyrir samningslok. Þetta er meðganga.</a:t>
            </a:r>
            <a:endParaRPr sz="1200"/>
          </a:p>
          <a:p>
            <a:pPr marL="0" lvl="0" indent="0" algn="l" rtl="0">
              <a:spcBef>
                <a:spcPts val="1000"/>
              </a:spcBef>
              <a:spcAft>
                <a:spcPts val="0"/>
              </a:spcAft>
              <a:buNone/>
            </a:pPr>
            <a:r>
              <a:rPr lang="is-IS" sz="1200"/>
              <a:t>▪ Halda tímaáætlun.</a:t>
            </a:r>
            <a:endParaRPr sz="1200"/>
          </a:p>
          <a:p>
            <a:pPr marL="0" lvl="0" indent="0" algn="l" rtl="0">
              <a:spcBef>
                <a:spcPts val="1000"/>
              </a:spcBef>
              <a:spcAft>
                <a:spcPts val="0"/>
              </a:spcAft>
              <a:buNone/>
            </a:pPr>
            <a:r>
              <a:rPr lang="is-IS" sz="1200"/>
              <a:t>▪ Hefja ferlið innan árs áður en samningur fellur úr gildi.</a:t>
            </a:r>
            <a:endParaRPr sz="1200"/>
          </a:p>
          <a:p>
            <a:pPr marL="0" lvl="0" indent="0" algn="l" rtl="0">
              <a:spcBef>
                <a:spcPts val="1000"/>
              </a:spcBef>
              <a:spcAft>
                <a:spcPts val="0"/>
              </a:spcAft>
              <a:buNone/>
            </a:pPr>
            <a:r>
              <a:rPr lang="is-IS" sz="1200"/>
              <a:t>▪ Hefja óformlegar viðræður fyrr.</a:t>
            </a:r>
            <a:endParaRPr sz="1200"/>
          </a:p>
        </p:txBody>
      </p:sp>
      <p:sp>
        <p:nvSpPr>
          <p:cNvPr id="1000" name="Google Shape;1000;gde62f1b598_0_37"/>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Hefja samningaumræður fyrr.</a:t>
            </a:r>
            <a:endParaRPr sz="1200"/>
          </a:p>
          <a:p>
            <a:pPr marL="0" lvl="0" indent="0" algn="l" rtl="0">
              <a:spcBef>
                <a:spcPts val="1000"/>
              </a:spcBef>
              <a:spcAft>
                <a:spcPts val="0"/>
              </a:spcAft>
              <a:buNone/>
            </a:pPr>
            <a:r>
              <a:rPr lang="is-IS" sz="1200"/>
              <a:t>▪ Hefja samningaviðræður mun fyrr og ekki láta aðila bíða eftir samningumannarra áður en hægt er að hefja viðræður. Þá viðræður í raun en ekki bara til að krossa við á áætluninni.</a:t>
            </a:r>
            <a:endParaRPr sz="1200"/>
          </a:p>
          <a:p>
            <a:pPr marL="0" lvl="0" indent="0" algn="l" rtl="0">
              <a:spcBef>
                <a:spcPts val="1000"/>
              </a:spcBef>
              <a:spcAft>
                <a:spcPts val="0"/>
              </a:spcAft>
              <a:buNone/>
            </a:pPr>
            <a:r>
              <a:rPr lang="is-IS" sz="1200"/>
              <a:t>▪ Hefja samningsviðræður í það minnsta 8 vikum áður en samningurinn rennur út.</a:t>
            </a:r>
            <a:endParaRPr sz="1200"/>
          </a:p>
          <a:p>
            <a:pPr marL="0" lvl="0" indent="0" algn="l" rtl="0">
              <a:spcBef>
                <a:spcPts val="1000"/>
              </a:spcBef>
              <a:spcAft>
                <a:spcPts val="0"/>
              </a:spcAft>
              <a:buNone/>
            </a:pPr>
            <a:r>
              <a:rPr lang="is-IS" sz="1200"/>
              <a:t>▪ Hefja samræður fyrr.</a:t>
            </a:r>
            <a:endParaRPr sz="1200"/>
          </a:p>
          <a:p>
            <a:pPr marL="0" lvl="0" indent="0" algn="l" rtl="0">
              <a:spcBef>
                <a:spcPts val="1000"/>
              </a:spcBef>
              <a:spcAft>
                <a:spcPts val="0"/>
              </a:spcAft>
              <a:buNone/>
            </a:pPr>
            <a:r>
              <a:rPr lang="is-IS" sz="1200"/>
              <a:t>▪ Hefja samtal tímanlega.</a:t>
            </a:r>
            <a:endParaRPr sz="1200"/>
          </a:p>
          <a:p>
            <a:pPr marL="0" lvl="0" indent="0" algn="l" rtl="0">
              <a:spcBef>
                <a:spcPts val="1000"/>
              </a:spcBef>
              <a:spcAft>
                <a:spcPts val="0"/>
              </a:spcAft>
              <a:buNone/>
            </a:pPr>
            <a:r>
              <a:rPr lang="is-IS" sz="1200"/>
              <a:t>▪ Hefja samtalið fyrr, ekki eftir að samningur rennur út.</a:t>
            </a:r>
            <a:endParaRPr sz="1200"/>
          </a:p>
          <a:p>
            <a:pPr marL="0" lvl="0" indent="0" algn="l" rtl="0">
              <a:spcBef>
                <a:spcPts val="1000"/>
              </a:spcBef>
              <a:spcAft>
                <a:spcPts val="0"/>
              </a:spcAft>
              <a:buNone/>
            </a:pPr>
            <a:r>
              <a:rPr lang="is-IS" sz="1200"/>
              <a:t>▪ Hefja undirbúning fyrr.</a:t>
            </a:r>
            <a:endParaRPr sz="1200"/>
          </a:p>
          <a:p>
            <a:pPr marL="0" lvl="0" indent="0" algn="l" rtl="0">
              <a:spcBef>
                <a:spcPts val="1000"/>
              </a:spcBef>
              <a:spcAft>
                <a:spcPts val="0"/>
              </a:spcAft>
              <a:buNone/>
            </a:pPr>
            <a:r>
              <a:rPr lang="is-IS" sz="1200"/>
              <a:t>▪ Hefja viðræður a.m.k. ári áður en samingur rennur út.</a:t>
            </a:r>
            <a:endParaRPr sz="1200"/>
          </a:p>
          <a:p>
            <a:pPr marL="0" lvl="0" indent="0" algn="l" rtl="0">
              <a:spcBef>
                <a:spcPts val="1000"/>
              </a:spcBef>
              <a:spcAft>
                <a:spcPts val="0"/>
              </a:spcAft>
              <a:buNone/>
            </a:pPr>
            <a:r>
              <a:rPr lang="is-IS" sz="1200"/>
              <a:t>▪ Hefja viðræður fyrr, hefur verið reynt. Ekki fengið fund.</a:t>
            </a:r>
            <a:endParaRPr sz="1200"/>
          </a:p>
          <a:p>
            <a:pPr marL="0" lvl="0" indent="0" algn="l" rtl="0">
              <a:spcBef>
                <a:spcPts val="1000"/>
              </a:spcBef>
              <a:spcAft>
                <a:spcPts val="0"/>
              </a:spcAft>
              <a:buNone/>
            </a:pPr>
            <a:r>
              <a:rPr lang="is-IS" sz="1200"/>
              <a:t>▪ Hefja viðræður fyrr.</a:t>
            </a:r>
            <a:endParaRPr sz="1200"/>
          </a:p>
          <a:p>
            <a:pPr marL="0" lvl="0" indent="0" algn="l" rtl="0">
              <a:spcBef>
                <a:spcPts val="1000"/>
              </a:spcBef>
              <a:spcAft>
                <a:spcPts val="0"/>
              </a:spcAft>
              <a:buNone/>
            </a:pPr>
            <a:r>
              <a:rPr lang="is-IS" sz="1200"/>
              <a:t>▪ Hefja vinnu tímanlega.</a:t>
            </a:r>
            <a:endParaRPr sz="1200"/>
          </a:p>
          <a:p>
            <a:pPr marL="0" lvl="0" indent="0" algn="l" rtl="0">
              <a:spcBef>
                <a:spcPts val="1000"/>
              </a:spcBef>
              <a:spcAft>
                <a:spcPts val="0"/>
              </a:spcAft>
              <a:buNone/>
            </a:pPr>
            <a:r>
              <a:rPr lang="is-IS" sz="1200"/>
              <a:t>▪ Hefja vinnustundir/viðræður ári áður en samningur rennur út og funda skv. skipulagi til þess að þetta gangi upp og samningur gæti verið tilbúinn og tekið strax við af honum.</a:t>
            </a:r>
            <a:endParaRPr sz="1200"/>
          </a:p>
          <a:p>
            <a:pPr marL="0" lvl="0" indent="0" algn="l" rtl="0">
              <a:spcBef>
                <a:spcPts val="1000"/>
              </a:spcBef>
              <a:spcAft>
                <a:spcPts val="0"/>
              </a:spcAft>
              <a:buNone/>
            </a:pPr>
            <a:r>
              <a:rPr lang="is-IS" sz="1200"/>
              <a:t>▪ Hefja þarf samræður nokkru áður en samningur rennur út.</a:t>
            </a:r>
            <a:endParaRPr sz="1200"/>
          </a:p>
        </p:txBody>
      </p:sp>
      <p:sp>
        <p:nvSpPr>
          <p:cNvPr id="1001" name="Google Shape;1001;gde62f1b598_0_37"/>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de62f1b598_0_43"/>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Hlusta á hvert félag fyrir sig en ekki ætla að eitt gangi yfir allar stéttir.</a:t>
            </a:r>
            <a:endParaRPr sz="1200"/>
          </a:p>
          <a:p>
            <a:pPr marL="0" lvl="0" indent="0" algn="l" rtl="0">
              <a:spcBef>
                <a:spcPts val="1000"/>
              </a:spcBef>
              <a:spcAft>
                <a:spcPts val="0"/>
              </a:spcAft>
              <a:buNone/>
            </a:pPr>
            <a:r>
              <a:rPr lang="is-IS" sz="1200"/>
              <a:t>▪ Hlusta á rök samninganefndar og fara vandlega yfir þau.</a:t>
            </a:r>
            <a:endParaRPr sz="1200"/>
          </a:p>
          <a:p>
            <a:pPr marL="0" lvl="0" indent="0" algn="l" rtl="0">
              <a:spcBef>
                <a:spcPts val="1000"/>
              </a:spcBef>
              <a:spcAft>
                <a:spcPts val="0"/>
              </a:spcAft>
              <a:buNone/>
            </a:pPr>
            <a:r>
              <a:rPr lang="is-IS" sz="1200"/>
              <a:t>▪ Höfum gefið okkur tíma til að byggja upp traust.</a:t>
            </a:r>
            <a:endParaRPr sz="1200"/>
          </a:p>
          <a:p>
            <a:pPr marL="0" lvl="0" indent="0" algn="l" rtl="0">
              <a:spcBef>
                <a:spcPts val="1000"/>
              </a:spcBef>
              <a:spcAft>
                <a:spcPts val="0"/>
              </a:spcAft>
              <a:buNone/>
            </a:pPr>
            <a:r>
              <a:rPr lang="is-IS" sz="1200"/>
              <a:t>▪ Jafnvel fyrr ef það á að gera meiriháttar breytingar á samningi.</a:t>
            </a:r>
            <a:endParaRPr sz="1200"/>
          </a:p>
          <a:p>
            <a:pPr marL="0" lvl="0" indent="0" algn="l" rtl="0">
              <a:spcBef>
                <a:spcPts val="1000"/>
              </a:spcBef>
              <a:spcAft>
                <a:spcPts val="0"/>
              </a:spcAft>
              <a:buNone/>
            </a:pPr>
            <a:r>
              <a:rPr lang="is-IS" sz="1200"/>
              <a:t>▪ Jöfnun launa milli opinbers/almenns vinnumarkaðar.</a:t>
            </a:r>
            <a:endParaRPr sz="1200"/>
          </a:p>
          <a:p>
            <a:pPr marL="0" lvl="0" indent="0" algn="l" rtl="0">
              <a:spcBef>
                <a:spcPts val="1000"/>
              </a:spcBef>
              <a:spcAft>
                <a:spcPts val="0"/>
              </a:spcAft>
              <a:buNone/>
            </a:pPr>
            <a:r>
              <a:rPr lang="is-IS" sz="1200"/>
              <a:t>▪ Koma á fót samstarfsnefnd sem vinnur jafnt og þétt að öllum málum er við koma kaupum og kjörum.</a:t>
            </a:r>
            <a:endParaRPr sz="1200"/>
          </a:p>
          <a:p>
            <a:pPr marL="0" lvl="0" indent="0" algn="l" rtl="0">
              <a:spcBef>
                <a:spcPts val="1000"/>
              </a:spcBef>
              <a:spcAft>
                <a:spcPts val="0"/>
              </a:spcAft>
              <a:buNone/>
            </a:pPr>
            <a:r>
              <a:rPr lang="is-IS" sz="1200"/>
              <a:t>▪ Koma inn ákvæði um að skilyrða afturvirkni nýs samnings .</a:t>
            </a:r>
            <a:endParaRPr sz="1200"/>
          </a:p>
          <a:p>
            <a:pPr marL="0" lvl="0" indent="0" algn="l" rtl="0">
              <a:spcBef>
                <a:spcPts val="1000"/>
              </a:spcBef>
              <a:spcAft>
                <a:spcPts val="0"/>
              </a:spcAft>
              <a:buNone/>
            </a:pPr>
            <a:r>
              <a:rPr lang="is-IS" sz="1200"/>
              <a:t>▪ Koma undirbúin á fundi.</a:t>
            </a:r>
            <a:endParaRPr sz="1200"/>
          </a:p>
          <a:p>
            <a:pPr marL="0" lvl="0" indent="0" algn="l" rtl="0">
              <a:spcBef>
                <a:spcPts val="1000"/>
              </a:spcBef>
              <a:spcAft>
                <a:spcPts val="0"/>
              </a:spcAft>
              <a:buNone/>
            </a:pPr>
            <a:r>
              <a:rPr lang="is-IS" sz="1200"/>
              <a:t>▪ Komast að sameiginlegri niðurstöðu, en hér er alltaf áhættan að sá sem semur fyrst fer verst út úr samningalotunni.</a:t>
            </a:r>
            <a:endParaRPr sz="1200"/>
          </a:p>
          <a:p>
            <a:pPr marL="0" lvl="0" indent="0" algn="l" rtl="0">
              <a:spcBef>
                <a:spcPts val="1000"/>
              </a:spcBef>
              <a:spcAft>
                <a:spcPts val="0"/>
              </a:spcAft>
              <a:buNone/>
            </a:pPr>
            <a:r>
              <a:rPr lang="is-IS" sz="1200"/>
              <a:t>▪ Kurteisi þarf að vera og er lykilatriði.</a:t>
            </a:r>
            <a:endParaRPr sz="1200"/>
          </a:p>
          <a:p>
            <a:pPr marL="0" lvl="0" indent="0" algn="l" rtl="0">
              <a:spcBef>
                <a:spcPts val="1000"/>
              </a:spcBef>
              <a:spcAft>
                <a:spcPts val="0"/>
              </a:spcAft>
              <a:buNone/>
            </a:pPr>
            <a:r>
              <a:rPr lang="is-IS" sz="1200"/>
              <a:t>▪ Kvaðir á viðsemjanda, laungreiðanda að samningur taki við af samningi.</a:t>
            </a:r>
            <a:endParaRPr sz="1200"/>
          </a:p>
          <a:p>
            <a:pPr marL="0" lvl="0" indent="0" algn="l" rtl="0">
              <a:spcBef>
                <a:spcPts val="1000"/>
              </a:spcBef>
              <a:spcAft>
                <a:spcPts val="0"/>
              </a:spcAft>
              <a:buNone/>
            </a:pPr>
            <a:r>
              <a:rPr lang="is-IS" sz="1200"/>
              <a:t>▪ Laun fylgi verðtryggingu + 2%.</a:t>
            </a:r>
            <a:endParaRPr sz="1200"/>
          </a:p>
          <a:p>
            <a:pPr marL="0" lvl="0" indent="0" algn="l" rtl="0">
              <a:spcBef>
                <a:spcPts val="1000"/>
              </a:spcBef>
              <a:spcAft>
                <a:spcPts val="0"/>
              </a:spcAft>
              <a:buNone/>
            </a:pPr>
            <a:r>
              <a:rPr lang="is-IS" sz="1200"/>
              <a:t>▪ Launagreiðendur mega ekki hagnast á því að samningagerð dragist.</a:t>
            </a:r>
            <a:endParaRPr sz="1200"/>
          </a:p>
          <a:p>
            <a:pPr marL="0" lvl="0" indent="0" algn="l" rtl="0">
              <a:spcBef>
                <a:spcPts val="1000"/>
              </a:spcBef>
              <a:spcAft>
                <a:spcPts val="0"/>
              </a:spcAft>
              <a:buNone/>
            </a:pPr>
            <a:r>
              <a:rPr lang="is-IS" sz="1200"/>
              <a:t>▪ Launatölfræðigögn liggi fyrir, gagnsæ og aðgengileg.</a:t>
            </a:r>
            <a:endParaRPr sz="1200"/>
          </a:p>
          <a:p>
            <a:pPr marL="0" lvl="0" indent="0" algn="l" rtl="0">
              <a:spcBef>
                <a:spcPts val="1000"/>
              </a:spcBef>
              <a:spcAft>
                <a:spcPts val="0"/>
              </a:spcAft>
              <a:buNone/>
            </a:pPr>
            <a:r>
              <a:rPr lang="is-IS" sz="1200"/>
              <a:t>▪ Launaupplýsingar sveitarfélaganna liggi fyrir á samningstímanum svo aðilar geti hafið viðræður á sameiginlegum grunni.</a:t>
            </a:r>
            <a:endParaRPr sz="1200"/>
          </a:p>
        </p:txBody>
      </p:sp>
      <p:sp>
        <p:nvSpPr>
          <p:cNvPr id="1008" name="Google Shape;1008;gde62f1b598_0_43"/>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Launaþróunartrygging gæti e.t.v. gagnast í einhverjum tilvikum.</a:t>
            </a:r>
            <a:endParaRPr sz="1200"/>
          </a:p>
          <a:p>
            <a:pPr marL="0" lvl="0" indent="0" algn="l" rtl="0">
              <a:spcBef>
                <a:spcPts val="1000"/>
              </a:spcBef>
              <a:spcAft>
                <a:spcPts val="0"/>
              </a:spcAft>
              <a:buNone/>
            </a:pPr>
            <a:r>
              <a:rPr lang="is-IS" sz="1200"/>
              <a:t>▪ Leggja á borðið kröfur beggja fyrr.</a:t>
            </a:r>
            <a:endParaRPr sz="1200"/>
          </a:p>
          <a:p>
            <a:pPr marL="0" lvl="0" indent="0" algn="l" rtl="0">
              <a:spcBef>
                <a:spcPts val="1000"/>
              </a:spcBef>
              <a:spcAft>
                <a:spcPts val="0"/>
              </a:spcAft>
              <a:buNone/>
            </a:pPr>
            <a:r>
              <a:rPr lang="is-IS" sz="1200"/>
              <a:t>▪ Leitast við að fara milliveginn í stað þess að loka á samninganefndina.</a:t>
            </a:r>
            <a:endParaRPr sz="1200"/>
          </a:p>
          <a:p>
            <a:pPr marL="0" lvl="0" indent="0" algn="l" rtl="0">
              <a:spcBef>
                <a:spcPts val="1000"/>
              </a:spcBef>
              <a:spcAft>
                <a:spcPts val="0"/>
              </a:spcAft>
              <a:buNone/>
            </a:pPr>
            <a:r>
              <a:rPr lang="is-IS" sz="1200"/>
              <a:t>▪ Leysa úr deilum um túlkun á núverandi samningum sem fyrst, sbr. orlof, framkvæmd á „önnur laun“ og styttingu vinnuvikunnar.</a:t>
            </a:r>
            <a:endParaRPr sz="1200"/>
          </a:p>
          <a:p>
            <a:pPr marL="0" lvl="0" indent="0" algn="l" rtl="0">
              <a:spcBef>
                <a:spcPts val="1000"/>
              </a:spcBef>
              <a:spcAft>
                <a:spcPts val="0"/>
              </a:spcAft>
              <a:buNone/>
            </a:pPr>
            <a:r>
              <a:rPr lang="is-IS" sz="1200"/>
              <a:t>▪ Lög um að samningur þurfi að liggja fyrir innan 30 daga eftir að fyrri samningur fellur úr gildi, þá byrja samninganefndirnar fyrr að semja. Vandi stéttarfélaga er alltaf að koma mótaðila að samningaborðinu.</a:t>
            </a:r>
            <a:endParaRPr sz="1200"/>
          </a:p>
          <a:p>
            <a:pPr marL="0" lvl="0" indent="0" algn="l" rtl="0">
              <a:spcBef>
                <a:spcPts val="1000"/>
              </a:spcBef>
              <a:spcAft>
                <a:spcPts val="0"/>
              </a:spcAft>
              <a:buNone/>
            </a:pPr>
            <a:r>
              <a:rPr lang="is-IS" sz="1200"/>
              <a:t>▪ Markmið beggja aðila þurfa að vera skýr.</a:t>
            </a:r>
            <a:endParaRPr sz="1200"/>
          </a:p>
          <a:p>
            <a:pPr marL="0" lvl="0" indent="0" algn="l" rtl="0">
              <a:spcBef>
                <a:spcPts val="1000"/>
              </a:spcBef>
              <a:spcAft>
                <a:spcPts val="0"/>
              </a:spcAft>
              <a:buNone/>
            </a:pPr>
            <a:r>
              <a:rPr lang="is-IS" sz="1200"/>
              <a:t>▪ Markmið næstu samninga ákvörðuð fljótlega eftir gerð nýs samnings.</a:t>
            </a:r>
            <a:endParaRPr sz="1200"/>
          </a:p>
          <a:p>
            <a:pPr marL="0" lvl="0" indent="0" algn="l" rtl="0">
              <a:spcBef>
                <a:spcPts val="1000"/>
              </a:spcBef>
              <a:spcAft>
                <a:spcPts val="0"/>
              </a:spcAft>
              <a:buNone/>
            </a:pPr>
            <a:r>
              <a:rPr lang="is-IS" sz="1200"/>
              <a:t>▪ Má byrja fyrr á viðræðum.</a:t>
            </a:r>
            <a:endParaRPr sz="1200"/>
          </a:p>
          <a:p>
            <a:pPr marL="0" lvl="0" indent="0" algn="l" rtl="0">
              <a:spcBef>
                <a:spcPts val="1000"/>
              </a:spcBef>
              <a:spcAft>
                <a:spcPts val="0"/>
              </a:spcAft>
              <a:buNone/>
            </a:pPr>
            <a:r>
              <a:rPr lang="is-IS" sz="1200"/>
              <a:t>▪ Málefnalegt samtal um kjör og laun hefur verið mjög takmarkað frá</a:t>
            </a:r>
            <a:endParaRPr sz="1200"/>
          </a:p>
          <a:p>
            <a:pPr marL="0" lvl="0" indent="0" algn="l" rtl="0">
              <a:spcBef>
                <a:spcPts val="1000"/>
              </a:spcBef>
              <a:spcAft>
                <a:spcPts val="0"/>
              </a:spcAft>
              <a:buNone/>
            </a:pPr>
            <a:r>
              <a:rPr lang="is-IS" sz="1200"/>
              <a:t>samningsfulltrúm ríksins og reykjavíkurborgar, hrokafullt viðhorf, andlegt ofbeldi við samningsaðila viðgengst og þetta er ólíðandi. Einhliða þrýstingur til samninga og skortur á samtali og samvinnu er einkennandi fyrir samningsferlið síðustu ár. Ekkert traust er til viðsemjenda vegna þessa.</a:t>
            </a:r>
            <a:endParaRPr sz="1200"/>
          </a:p>
          <a:p>
            <a:pPr marL="0" lvl="0" indent="0" algn="l" rtl="0">
              <a:spcBef>
                <a:spcPts val="1000"/>
              </a:spcBef>
              <a:spcAft>
                <a:spcPts val="0"/>
              </a:spcAft>
              <a:buNone/>
            </a:pPr>
            <a:r>
              <a:rPr lang="is-IS" sz="1200"/>
              <a:t>▪ Meiri samvinna við ríkisvaldið.</a:t>
            </a:r>
            <a:endParaRPr sz="1200"/>
          </a:p>
        </p:txBody>
      </p:sp>
      <p:sp>
        <p:nvSpPr>
          <p:cNvPr id="1009" name="Google Shape;1009;gde62f1b598_0_43"/>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de62f1b598_0_49"/>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Meiri sektir á vinnuveitanda ef samningur rennur út.</a:t>
            </a:r>
            <a:endParaRPr sz="1200"/>
          </a:p>
          <a:p>
            <a:pPr marL="0" lvl="0" indent="0" algn="l" rtl="0">
              <a:spcBef>
                <a:spcPts val="1000"/>
              </a:spcBef>
              <a:spcAft>
                <a:spcPts val="0"/>
              </a:spcAft>
              <a:buNone/>
            </a:pPr>
            <a:r>
              <a:rPr lang="is-IS" sz="1200"/>
              <a:t>▪ Meiri sveigjanleiki milli samninga á báða bóga - alltof mikið um vantraust vegna framkvæmdar.</a:t>
            </a:r>
            <a:endParaRPr sz="1200"/>
          </a:p>
          <a:p>
            <a:pPr marL="0" lvl="0" indent="0" algn="l" rtl="0">
              <a:spcBef>
                <a:spcPts val="1000"/>
              </a:spcBef>
              <a:spcAft>
                <a:spcPts val="0"/>
              </a:spcAft>
              <a:buNone/>
            </a:pPr>
            <a:r>
              <a:rPr lang="is-IS" sz="1200"/>
              <a:t>▪ Meiri yfirvegun og kurteisi í tilsvörun viðsemjenda.</a:t>
            </a:r>
            <a:endParaRPr sz="1200"/>
          </a:p>
          <a:p>
            <a:pPr marL="0" lvl="0" indent="0" algn="l" rtl="0">
              <a:spcBef>
                <a:spcPts val="1000"/>
              </a:spcBef>
              <a:spcAft>
                <a:spcPts val="0"/>
              </a:spcAft>
              <a:buNone/>
            </a:pPr>
            <a:r>
              <a:rPr lang="is-IS" sz="1200"/>
              <a:t>▪ Menn verða að muna að þó að vinnan sé á hverjum tíma „þessi samingur“ mun</a:t>
            </a:r>
            <a:endParaRPr sz="1200"/>
          </a:p>
          <a:p>
            <a:pPr marL="0" lvl="0" indent="0" algn="l" rtl="0">
              <a:spcBef>
                <a:spcPts val="1000"/>
              </a:spcBef>
              <a:spcAft>
                <a:spcPts val="0"/>
              </a:spcAft>
              <a:buNone/>
            </a:pPr>
            <a:r>
              <a:rPr lang="is-IS" sz="1200"/>
              <a:t>þurfa að semja aftur.</a:t>
            </a:r>
            <a:endParaRPr sz="1200"/>
          </a:p>
          <a:p>
            <a:pPr marL="0" lvl="0" indent="0" algn="l" rtl="0">
              <a:spcBef>
                <a:spcPts val="1000"/>
              </a:spcBef>
              <a:spcAft>
                <a:spcPts val="0"/>
              </a:spcAft>
              <a:buNone/>
            </a:pPr>
            <a:r>
              <a:rPr lang="is-IS" sz="1200"/>
              <a:t>▪ Mikilvægt að bygga upp traust.</a:t>
            </a:r>
            <a:endParaRPr sz="1200"/>
          </a:p>
          <a:p>
            <a:pPr marL="0" lvl="0" indent="0" algn="l" rtl="0">
              <a:spcBef>
                <a:spcPts val="1000"/>
              </a:spcBef>
              <a:spcAft>
                <a:spcPts val="0"/>
              </a:spcAft>
              <a:buNone/>
            </a:pPr>
            <a:r>
              <a:rPr lang="is-IS" sz="1200"/>
              <a:t>▪ Nei.</a:t>
            </a:r>
            <a:endParaRPr sz="1200"/>
          </a:p>
          <a:p>
            <a:pPr marL="0" lvl="0" indent="0" algn="l" rtl="0">
              <a:spcBef>
                <a:spcPts val="1000"/>
              </a:spcBef>
              <a:spcAft>
                <a:spcPts val="0"/>
              </a:spcAft>
              <a:buNone/>
            </a:pPr>
            <a:r>
              <a:rPr lang="is-IS" sz="1200"/>
              <a:t>▪ Okkar samninganefnd óskaði eftir fundi 2-3 mán. áður en fyrri samningur rann út en fékk ekki fund fyrr en eftir að samningur rann út, SNR þarf að skoða verklag varðandi það að byrja samningaviðræður fyrr í þeim tilfellum að viðsemjandi er tilbúinn til viðræðna.</a:t>
            </a:r>
            <a:endParaRPr sz="1200"/>
          </a:p>
          <a:p>
            <a:pPr marL="0" lvl="0" indent="0" algn="l" rtl="0">
              <a:spcBef>
                <a:spcPts val="1000"/>
              </a:spcBef>
              <a:spcAft>
                <a:spcPts val="0"/>
              </a:spcAft>
              <a:buNone/>
            </a:pPr>
            <a:r>
              <a:rPr lang="is-IS" sz="1200"/>
              <a:t>▪ Opinbert markmið á að vera að ljúka gerð nýs samnings áður en núverandi rennur út.</a:t>
            </a:r>
            <a:endParaRPr sz="1200"/>
          </a:p>
          <a:p>
            <a:pPr marL="0" lvl="0" indent="0" algn="l" rtl="0">
              <a:spcBef>
                <a:spcPts val="1000"/>
              </a:spcBef>
              <a:spcAft>
                <a:spcPts val="0"/>
              </a:spcAft>
              <a:buNone/>
            </a:pPr>
            <a:r>
              <a:rPr lang="is-IS" sz="1200"/>
              <a:t>▪ Réttlæti.</a:t>
            </a:r>
            <a:endParaRPr sz="1200"/>
          </a:p>
          <a:p>
            <a:pPr marL="0" lvl="0" indent="0" algn="l" rtl="0">
              <a:spcBef>
                <a:spcPts val="1000"/>
              </a:spcBef>
              <a:spcAft>
                <a:spcPts val="0"/>
              </a:spcAft>
              <a:buNone/>
            </a:pPr>
            <a:r>
              <a:rPr lang="is-IS" sz="1200"/>
              <a:t>▪ Ríkið ræddi ekki heilstætt við samningsaðila sbr. umræðu um lífskjarasamninginn en mikilvægt er að semja við alla aðila SA og opinbera aðila ef sama á að gilda við um alla.</a:t>
            </a:r>
            <a:endParaRPr sz="1200"/>
          </a:p>
        </p:txBody>
      </p:sp>
      <p:sp>
        <p:nvSpPr>
          <p:cNvPr id="1016" name="Google Shape;1016;gde62f1b598_0_49"/>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Ríkið sé tilbúið með sín útspil fyrr.</a:t>
            </a:r>
            <a:endParaRPr sz="1200"/>
          </a:p>
          <a:p>
            <a:pPr marL="0" lvl="0" indent="0" algn="l" rtl="0">
              <a:spcBef>
                <a:spcPts val="1000"/>
              </a:spcBef>
              <a:spcAft>
                <a:spcPts val="0"/>
              </a:spcAft>
              <a:buNone/>
            </a:pPr>
            <a:r>
              <a:rPr lang="is-IS" sz="1200"/>
              <a:t>▪ Ríkissáttasemjari hafi heimild til að sekta ef viðræður hefjast ekki tímanlega.</a:t>
            </a:r>
            <a:endParaRPr sz="1200"/>
          </a:p>
          <a:p>
            <a:pPr marL="0" lvl="0" indent="0" algn="l" rtl="0">
              <a:spcBef>
                <a:spcPts val="1000"/>
              </a:spcBef>
              <a:spcAft>
                <a:spcPts val="0"/>
              </a:spcAft>
              <a:buNone/>
            </a:pPr>
            <a:r>
              <a:rPr lang="is-IS" sz="1200"/>
              <a:t>▪ Ríkissáttasemjari hafi heimild til að ýta við báðum aðilum.</a:t>
            </a:r>
            <a:endParaRPr sz="1200"/>
          </a:p>
          <a:p>
            <a:pPr marL="0" lvl="0" indent="0" algn="l" rtl="0">
              <a:spcBef>
                <a:spcPts val="1000"/>
              </a:spcBef>
              <a:spcAft>
                <a:spcPts val="0"/>
              </a:spcAft>
              <a:buNone/>
            </a:pPr>
            <a:r>
              <a:rPr lang="is-IS" sz="1200"/>
              <a:t>▪ Ríkissáttasemjari hafi tiltekna verkstjórn á viðræðunum áður en málum er vísað.</a:t>
            </a:r>
            <a:endParaRPr sz="1200"/>
          </a:p>
          <a:p>
            <a:pPr marL="0" lvl="0" indent="0" algn="l" rtl="0">
              <a:spcBef>
                <a:spcPts val="1000"/>
              </a:spcBef>
              <a:spcAft>
                <a:spcPts val="0"/>
              </a:spcAft>
              <a:buNone/>
            </a:pPr>
            <a:r>
              <a:rPr lang="is-IS" sz="1200"/>
              <a:t>▪ Ríkissáttasemjari þarf að standa upp og gera samninganefndum ljóst að hann þekkir til hvað er að gerast í öðrum samningum og hvaða stéttir hafa setið eftir í undanförnum samningum. Grunnskólakennarar fengu miklu lakari samning en almennt gerðist og ríkissáttasemjari ber þar nokkra ábyrgð.</a:t>
            </a:r>
            <a:endParaRPr sz="1200"/>
          </a:p>
          <a:p>
            <a:pPr marL="0" lvl="0" indent="0" algn="l" rtl="0">
              <a:spcBef>
                <a:spcPts val="1000"/>
              </a:spcBef>
              <a:spcAft>
                <a:spcPts val="0"/>
              </a:spcAft>
              <a:buNone/>
            </a:pPr>
            <a:r>
              <a:rPr lang="is-IS" sz="1200"/>
              <a:t>▪ Ríkissáttasemjari ætti að sjá til þess að samningafundir hefjist minnst 6 mánuðum fyrir lok samninga.</a:t>
            </a:r>
            <a:endParaRPr sz="1200"/>
          </a:p>
          <a:p>
            <a:pPr marL="0" lvl="0" indent="0" algn="l" rtl="0">
              <a:spcBef>
                <a:spcPts val="1000"/>
              </a:spcBef>
              <a:spcAft>
                <a:spcPts val="0"/>
              </a:spcAft>
              <a:buNone/>
            </a:pPr>
            <a:r>
              <a:rPr lang="is-IS" sz="1200"/>
              <a:t>▪ Sameiginlegt verkplan viðsemjenda.</a:t>
            </a:r>
            <a:endParaRPr sz="1200"/>
          </a:p>
          <a:p>
            <a:pPr marL="0" lvl="0" indent="0" algn="l" rtl="0">
              <a:spcBef>
                <a:spcPts val="1000"/>
              </a:spcBef>
              <a:spcAft>
                <a:spcPts val="0"/>
              </a:spcAft>
              <a:buNone/>
            </a:pPr>
            <a:r>
              <a:rPr lang="is-IS" sz="1200"/>
              <a:t>▪ Sameina áherslur á milli félaga.</a:t>
            </a:r>
            <a:endParaRPr sz="1200"/>
          </a:p>
          <a:p>
            <a:pPr marL="0" lvl="0" indent="0" algn="l" rtl="0">
              <a:spcBef>
                <a:spcPts val="1000"/>
              </a:spcBef>
              <a:spcAft>
                <a:spcPts val="0"/>
              </a:spcAft>
              <a:buNone/>
            </a:pPr>
            <a:r>
              <a:rPr lang="is-IS" sz="1200"/>
              <a:t>▪ Samfellt tímabil verði tekið frá fyrir samningafundi, til dæmis mánuður með fullri vinnuviku til viðræðna og samningagerðar.</a:t>
            </a:r>
            <a:endParaRPr sz="1200"/>
          </a:p>
          <a:p>
            <a:pPr marL="0" lvl="0" indent="0" algn="l" rtl="0">
              <a:spcBef>
                <a:spcPts val="1000"/>
              </a:spcBef>
              <a:spcAft>
                <a:spcPts val="0"/>
              </a:spcAft>
              <a:buNone/>
            </a:pPr>
            <a:r>
              <a:rPr lang="is-IS" sz="1200"/>
              <a:t>▪ Samniganefnd ríkisins þarf helst að vera að semja við 1-2 í einu. Mjög margir fundir fóru í að koma þeim aftur inn í þær umræður sem höfðu verið á fundinum áður. Það þurfti stöðugt að setja samninganefnd Ríkisins aftur og aftur inn í málin og við það tapaðist mikill tími og fjármunir.</a:t>
            </a:r>
            <a:endParaRPr sz="1200"/>
          </a:p>
        </p:txBody>
      </p:sp>
      <p:sp>
        <p:nvSpPr>
          <p:cNvPr id="1017" name="Google Shape;1017;gde62f1b598_0_49"/>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de62f1b598_0_55"/>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Samninga nefndir Sambands sveitarfélaga þurfa að koma miklu betur undirbúinn og alltof langur tími fer í ekki neitt því þau hafa ekki kynnt sér neitt.</a:t>
            </a:r>
            <a:endParaRPr sz="1200"/>
          </a:p>
          <a:p>
            <a:pPr marL="0" lvl="0" indent="0" algn="l" rtl="0">
              <a:spcBef>
                <a:spcPts val="1000"/>
              </a:spcBef>
              <a:spcAft>
                <a:spcPts val="0"/>
              </a:spcAft>
              <a:buNone/>
            </a:pPr>
            <a:r>
              <a:rPr lang="is-IS" sz="1200"/>
              <a:t>▪ Samningagerð þarf að hefjast minnst 6 mánuðum fyrir samningslok.</a:t>
            </a:r>
            <a:endParaRPr sz="1200"/>
          </a:p>
          <a:p>
            <a:pPr marL="0" lvl="0" indent="0" algn="l" rtl="0">
              <a:spcBef>
                <a:spcPts val="1000"/>
              </a:spcBef>
              <a:spcAft>
                <a:spcPts val="0"/>
              </a:spcAft>
              <a:buNone/>
            </a:pPr>
            <a:r>
              <a:rPr lang="is-IS" sz="1200"/>
              <a:t>▪ Samninganefnd einhendi sér í vinnuna.</a:t>
            </a:r>
            <a:endParaRPr sz="1200"/>
          </a:p>
          <a:p>
            <a:pPr marL="0" lvl="0" indent="0" algn="l" rtl="0">
              <a:spcBef>
                <a:spcPts val="1000"/>
              </a:spcBef>
              <a:spcAft>
                <a:spcPts val="0"/>
              </a:spcAft>
              <a:buNone/>
            </a:pPr>
            <a:r>
              <a:rPr lang="is-IS" sz="1200"/>
              <a:t>▪ Samninganefnd sveitarfélaga hafði það viðmið að nýta sér stöðuna í þjóðfélaginu og það er ekki vænlegt við samningaborðið. Þeir höfðu ekki neitt raunverulegt samningsumboð og vildu ekki ræða eitt né neitt og ríkissáttasemjari lét þá komast upp með það.</a:t>
            </a:r>
            <a:endParaRPr sz="1200"/>
          </a:p>
          <a:p>
            <a:pPr marL="0" lvl="0" indent="0" algn="l" rtl="0">
              <a:spcBef>
                <a:spcPts val="1000"/>
              </a:spcBef>
              <a:spcAft>
                <a:spcPts val="0"/>
              </a:spcAft>
              <a:buNone/>
            </a:pPr>
            <a:r>
              <a:rPr lang="is-IS" sz="1200"/>
              <a:t>▪ Samninganefnd sveitarfélaga þarf að vera betur undirbúin.</a:t>
            </a:r>
            <a:endParaRPr sz="1200"/>
          </a:p>
          <a:p>
            <a:pPr marL="0" lvl="0" indent="0" algn="l" rtl="0">
              <a:spcBef>
                <a:spcPts val="1000"/>
              </a:spcBef>
              <a:spcAft>
                <a:spcPts val="0"/>
              </a:spcAft>
              <a:buNone/>
            </a:pPr>
            <a:r>
              <a:rPr lang="is-IS" sz="1200"/>
              <a:t>▪ Samninganefnd sveitarfélaga þarf að virða tímamörk þ.e. semja áður en samningar renna út.</a:t>
            </a:r>
            <a:endParaRPr sz="1200"/>
          </a:p>
          <a:p>
            <a:pPr marL="0" lvl="0" indent="0" algn="l" rtl="0">
              <a:spcBef>
                <a:spcPts val="1000"/>
              </a:spcBef>
              <a:spcAft>
                <a:spcPts val="0"/>
              </a:spcAft>
              <a:buNone/>
            </a:pPr>
            <a:r>
              <a:rPr lang="is-IS" sz="1200"/>
              <a:t>▪ Samninganefnd sveitarfélaganna hafi sterkara umboð til að semja.</a:t>
            </a:r>
            <a:endParaRPr sz="1200"/>
          </a:p>
          <a:p>
            <a:pPr marL="0" lvl="0" indent="0" algn="l" rtl="0">
              <a:spcBef>
                <a:spcPts val="1000"/>
              </a:spcBef>
              <a:spcAft>
                <a:spcPts val="0"/>
              </a:spcAft>
              <a:buNone/>
            </a:pPr>
            <a:r>
              <a:rPr lang="is-IS" sz="1200"/>
              <a:t>▪ Samninganefndir fái skýr fyrirmæli um hvað þarf að gera milli funda.</a:t>
            </a:r>
            <a:endParaRPr sz="1200"/>
          </a:p>
          <a:p>
            <a:pPr marL="0" lvl="0" indent="0" algn="l" rtl="0">
              <a:spcBef>
                <a:spcPts val="1000"/>
              </a:spcBef>
              <a:spcAft>
                <a:spcPts val="0"/>
              </a:spcAft>
              <a:buNone/>
            </a:pPr>
            <a:r>
              <a:rPr lang="is-IS" sz="1200"/>
              <a:t>▪ Samninganefndir skulu láta liggja á borðum hversu langt verður komist og vinna út frá því.</a:t>
            </a:r>
            <a:endParaRPr sz="1200"/>
          </a:p>
          <a:p>
            <a:pPr marL="0" lvl="0" indent="0" algn="l" rtl="0">
              <a:spcBef>
                <a:spcPts val="1000"/>
              </a:spcBef>
              <a:spcAft>
                <a:spcPts val="0"/>
              </a:spcAft>
              <a:buNone/>
            </a:pPr>
            <a:r>
              <a:rPr lang="is-IS" sz="1200"/>
              <a:t>▪ Samninganefndir skulu vera vel undirbúnar.</a:t>
            </a:r>
            <a:endParaRPr sz="1200"/>
          </a:p>
          <a:p>
            <a:pPr marL="0" lvl="0" indent="0" algn="l" rtl="0">
              <a:spcBef>
                <a:spcPts val="1000"/>
              </a:spcBef>
              <a:spcAft>
                <a:spcPts val="0"/>
              </a:spcAft>
              <a:buNone/>
            </a:pPr>
            <a:r>
              <a:rPr lang="is-IS" sz="1200"/>
              <a:t>▪ Samningar eiga að gilda skilyrðislaust aftur í tímann, þ.e.a.s. ef að samningur rennur út um áramót og samningar nást ekki fyrr en einhverjum mánuðum seinna þá á hækkun að gilda frá lokum síðasta samnings, alltaf.</a:t>
            </a:r>
            <a:endParaRPr sz="1200"/>
          </a:p>
        </p:txBody>
      </p:sp>
      <p:sp>
        <p:nvSpPr>
          <p:cNvPr id="1024" name="Google Shape;1024;gde62f1b598_0_55"/>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Samningar skulu nást áður en fyrri samningur rennur út.</a:t>
            </a:r>
            <a:endParaRPr sz="1200"/>
          </a:p>
          <a:p>
            <a:pPr marL="0" lvl="0" indent="0" algn="l" rtl="0">
              <a:spcBef>
                <a:spcPts val="1000"/>
              </a:spcBef>
              <a:spcAft>
                <a:spcPts val="0"/>
              </a:spcAft>
              <a:buNone/>
            </a:pPr>
            <a:r>
              <a:rPr lang="is-IS" sz="1200"/>
              <a:t>▪ Samningarviðræður hefjast a.m.k. þremur mánuðum fyrir samningslok.</a:t>
            </a:r>
            <a:endParaRPr sz="1200"/>
          </a:p>
          <a:p>
            <a:pPr marL="0" lvl="0" indent="0" algn="l" rtl="0">
              <a:spcBef>
                <a:spcPts val="1000"/>
              </a:spcBef>
              <a:spcAft>
                <a:spcPts val="0"/>
              </a:spcAft>
              <a:buNone/>
            </a:pPr>
            <a:r>
              <a:rPr lang="is-IS" sz="1200"/>
              <a:t>▪ Samningaviðræður hefjist um leið og undirritaður samningur tekur gildi.</a:t>
            </a:r>
            <a:endParaRPr sz="1200"/>
          </a:p>
          <a:p>
            <a:pPr marL="0" lvl="0" indent="0" algn="l" rtl="0">
              <a:spcBef>
                <a:spcPts val="1000"/>
              </a:spcBef>
              <a:spcAft>
                <a:spcPts val="0"/>
              </a:spcAft>
              <a:buNone/>
            </a:pPr>
            <a:r>
              <a:rPr lang="is-IS" sz="1200"/>
              <a:t>▪ Samningaviðræður mættu hefjast fyrr með það að markmiði að klára þær fyrir lok samningstímabils.</a:t>
            </a:r>
            <a:endParaRPr sz="1200"/>
          </a:p>
          <a:p>
            <a:pPr marL="0" lvl="0" indent="0" algn="l" rtl="0">
              <a:spcBef>
                <a:spcPts val="1000"/>
              </a:spcBef>
              <a:spcAft>
                <a:spcPts val="0"/>
              </a:spcAft>
              <a:buNone/>
            </a:pPr>
            <a:r>
              <a:rPr lang="is-IS" sz="1200"/>
              <a:t>▪ Samningaviðræður þurfa að hefjast fyrr en hefðbundið er með það að leiðarljósiað mikilvægt sé að ná samkomulagi áður eða sem fyrst eftir að fyrr samningur rennur út.</a:t>
            </a:r>
            <a:endParaRPr sz="1200"/>
          </a:p>
          <a:p>
            <a:pPr marL="0" lvl="0" indent="0" algn="l" rtl="0">
              <a:spcBef>
                <a:spcPts val="1000"/>
              </a:spcBef>
              <a:spcAft>
                <a:spcPts val="0"/>
              </a:spcAft>
              <a:buNone/>
            </a:pPr>
            <a:r>
              <a:rPr lang="is-IS" sz="1200"/>
              <a:t>▪ Samningsaðilar byrji að tala saman áður en samningar renna út!</a:t>
            </a:r>
            <a:endParaRPr sz="1200"/>
          </a:p>
          <a:p>
            <a:pPr marL="0" lvl="0" indent="0" algn="l" rtl="0">
              <a:spcBef>
                <a:spcPts val="1000"/>
              </a:spcBef>
              <a:spcAft>
                <a:spcPts val="0"/>
              </a:spcAft>
              <a:buNone/>
            </a:pPr>
            <a:r>
              <a:rPr lang="is-IS" sz="1200"/>
              <a:t>▪ Samningsaðilar setji sér það markmið.</a:t>
            </a:r>
            <a:endParaRPr sz="1200"/>
          </a:p>
          <a:p>
            <a:pPr marL="0" lvl="0" indent="0" algn="l" rtl="0">
              <a:spcBef>
                <a:spcPts val="1000"/>
              </a:spcBef>
              <a:spcAft>
                <a:spcPts val="0"/>
              </a:spcAft>
              <a:buNone/>
            </a:pPr>
            <a:r>
              <a:rPr lang="is-IS" sz="1200"/>
              <a:t>▪ Samningsaðilar vinni sameiginlega, en ekki að lagt sé tilboð frá viðsemjanda sem er óhagganlegt.</a:t>
            </a:r>
            <a:endParaRPr sz="1200"/>
          </a:p>
          <a:p>
            <a:pPr marL="0" lvl="0" indent="0" algn="l" rtl="0">
              <a:spcBef>
                <a:spcPts val="1000"/>
              </a:spcBef>
              <a:spcAft>
                <a:spcPts val="0"/>
              </a:spcAft>
              <a:buNone/>
            </a:pPr>
            <a:r>
              <a:rPr lang="is-IS" sz="1200"/>
              <a:t>▪ Samningsvilji.</a:t>
            </a:r>
            <a:endParaRPr sz="1200"/>
          </a:p>
          <a:p>
            <a:pPr marL="0" lvl="0" indent="0" algn="l" rtl="0">
              <a:spcBef>
                <a:spcPts val="1000"/>
              </a:spcBef>
              <a:spcAft>
                <a:spcPts val="0"/>
              </a:spcAft>
              <a:buNone/>
            </a:pPr>
            <a:r>
              <a:rPr lang="is-IS" sz="1200"/>
              <a:t>▪ Samningum þyrfti að fækka, marga þeirra þyrfti að einfalda og staðla meira, td. Veikindakafli, veikindakafli 1, veikindakafli 2. Lakasti veikindaréttur yrði þá veikindakafli, sá næstbesti veikindakafli 1 osfrv. Sama mætti hugsa sér varðandi aðra kafla sem eru í öllum samningum, orlofskafla, slysarétt osfrv.</a:t>
            </a:r>
            <a:endParaRPr sz="1200"/>
          </a:p>
          <a:p>
            <a:pPr marL="0" lvl="0" indent="0" algn="l" rtl="0">
              <a:spcBef>
                <a:spcPts val="1000"/>
              </a:spcBef>
              <a:spcAft>
                <a:spcPts val="0"/>
              </a:spcAft>
              <a:buNone/>
            </a:pPr>
            <a:r>
              <a:rPr lang="is-IS" sz="1200"/>
              <a:t>▪ Samtal allt samningstímabilið.</a:t>
            </a:r>
            <a:endParaRPr sz="1200"/>
          </a:p>
          <a:p>
            <a:pPr marL="0" lvl="0" indent="0" algn="l" rtl="0">
              <a:spcBef>
                <a:spcPts val="1000"/>
              </a:spcBef>
              <a:spcAft>
                <a:spcPts val="0"/>
              </a:spcAft>
              <a:buNone/>
            </a:pPr>
            <a:r>
              <a:rPr lang="is-IS" sz="1200"/>
              <a:t>▪ Samvinna.</a:t>
            </a:r>
            <a:endParaRPr sz="1200"/>
          </a:p>
        </p:txBody>
      </p:sp>
      <p:sp>
        <p:nvSpPr>
          <p:cNvPr id="1025" name="Google Shape;1025;gde62f1b598_0_55"/>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de62f1b598_0_61"/>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Launafólk frh.</a:t>
            </a:r>
            <a:endParaRPr sz="1200"/>
          </a:p>
          <a:p>
            <a:pPr marL="0" lvl="0" indent="0" algn="l" rtl="0">
              <a:spcBef>
                <a:spcPts val="1000"/>
              </a:spcBef>
              <a:spcAft>
                <a:spcPts val="0"/>
              </a:spcAft>
              <a:buNone/>
            </a:pPr>
            <a:r>
              <a:rPr lang="is-IS" sz="1200"/>
              <a:t>▪ Sat ekki í samninganefnd.</a:t>
            </a:r>
            <a:endParaRPr sz="1200"/>
          </a:p>
          <a:p>
            <a:pPr marL="0" lvl="0" indent="0" algn="l" rtl="0">
              <a:spcBef>
                <a:spcPts val="1000"/>
              </a:spcBef>
              <a:spcAft>
                <a:spcPts val="0"/>
              </a:spcAft>
              <a:buNone/>
            </a:pPr>
            <a:r>
              <a:rPr lang="is-IS" sz="1200"/>
              <a:t>▪ Sáttasemjari beiti sér sterkar þegar ójafnræði er milli samningsaðila.</a:t>
            </a:r>
            <a:endParaRPr sz="1200"/>
          </a:p>
          <a:p>
            <a:pPr marL="0" lvl="0" indent="0" algn="l" rtl="0">
              <a:spcBef>
                <a:spcPts val="1000"/>
              </a:spcBef>
              <a:spcAft>
                <a:spcPts val="0"/>
              </a:spcAft>
              <a:buNone/>
            </a:pPr>
            <a:r>
              <a:rPr lang="is-IS" sz="1200"/>
              <a:t>▪ Sáttasemjari setji heimavinnu og krefist niðurstöðu á tímafrestum.</a:t>
            </a:r>
            <a:endParaRPr sz="1200"/>
          </a:p>
          <a:p>
            <a:pPr marL="0" lvl="0" indent="0" algn="l" rtl="0">
              <a:spcBef>
                <a:spcPts val="1000"/>
              </a:spcBef>
              <a:spcAft>
                <a:spcPts val="0"/>
              </a:spcAft>
              <a:buNone/>
            </a:pPr>
            <a:r>
              <a:rPr lang="is-IS" sz="1200"/>
              <a:t>▪ Sáttasemjari setji skilyrði þegar aðilar eru ekki undirbúnir og bóki athugasemdir.</a:t>
            </a:r>
            <a:endParaRPr sz="1200"/>
          </a:p>
          <a:p>
            <a:pPr marL="0" lvl="0" indent="0" algn="l" rtl="0">
              <a:spcBef>
                <a:spcPts val="1000"/>
              </a:spcBef>
              <a:spcAft>
                <a:spcPts val="0"/>
              </a:spcAft>
              <a:buNone/>
            </a:pPr>
            <a:r>
              <a:rPr lang="is-IS" sz="1200"/>
              <a:t>▪ Sektir á vinnuveitanda ef samningur rennur út.</a:t>
            </a:r>
            <a:endParaRPr sz="1200"/>
          </a:p>
          <a:p>
            <a:pPr marL="0" lvl="0" indent="0" algn="l" rtl="0">
              <a:spcBef>
                <a:spcPts val="1000"/>
              </a:spcBef>
              <a:spcAft>
                <a:spcPts val="0"/>
              </a:spcAft>
              <a:buNone/>
            </a:pPr>
            <a:r>
              <a:rPr lang="is-IS" sz="1200"/>
              <a:t>▪ Sem fulltrúi stéttarfélags finnst mér að samningsaðilar ættu að setja sér það markmið að nýr samningur eigi að vera tilbúinn þegar sá gamli rennur út.</a:t>
            </a:r>
            <a:endParaRPr sz="1200"/>
          </a:p>
          <a:p>
            <a:pPr marL="0" lvl="0" indent="0" algn="l" rtl="0">
              <a:spcBef>
                <a:spcPts val="1000"/>
              </a:spcBef>
              <a:spcAft>
                <a:spcPts val="0"/>
              </a:spcAft>
              <a:buNone/>
            </a:pPr>
            <a:r>
              <a:rPr lang="is-IS" sz="1200"/>
              <a:t>▪ Setja niður dagsetta tímalínu.</a:t>
            </a:r>
            <a:endParaRPr sz="1200"/>
          </a:p>
          <a:p>
            <a:pPr marL="0" lvl="0" indent="0" algn="l" rtl="0">
              <a:spcBef>
                <a:spcPts val="1000"/>
              </a:spcBef>
              <a:spcAft>
                <a:spcPts val="0"/>
              </a:spcAft>
              <a:buNone/>
            </a:pPr>
            <a:r>
              <a:rPr lang="is-IS" sz="1200"/>
              <a:t>▪ Setja viðurlög sem hvetja báða aðila til að ljúka samningum, t.d. dagsektir eða tímabundnar prósentuhækkanir.</a:t>
            </a:r>
            <a:endParaRPr sz="1200"/>
          </a:p>
          <a:p>
            <a:pPr marL="0" lvl="0" indent="0" algn="l" rtl="0">
              <a:spcBef>
                <a:spcPts val="1000"/>
              </a:spcBef>
              <a:spcAft>
                <a:spcPts val="0"/>
              </a:spcAft>
              <a:buNone/>
            </a:pPr>
            <a:r>
              <a:rPr lang="is-IS" sz="1200"/>
              <a:t>▪ Sett sé inní fyrri samning hvenær hefja skuli samninga á ný og að staðið verði við það að hefja raunverulegar viðræður um samninga, ekki bara sýndarfundi vel í tíma áður en núgildandi samningur liggur fyrir.</a:t>
            </a:r>
            <a:endParaRPr sz="1200"/>
          </a:p>
          <a:p>
            <a:pPr marL="0" lvl="0" indent="0" algn="l" rtl="0">
              <a:spcBef>
                <a:spcPts val="1000"/>
              </a:spcBef>
              <a:spcAft>
                <a:spcPts val="0"/>
              </a:spcAft>
              <a:buNone/>
            </a:pPr>
            <a:r>
              <a:rPr lang="is-IS" sz="1200"/>
              <a:t>▪ Sett séu ákvæði í samninga um að viðræður vegna endurnýjunar fari í gang eigi síðar en 3 mánuðum áður en samningur rennur út.</a:t>
            </a:r>
            <a:endParaRPr sz="1200"/>
          </a:p>
          <a:p>
            <a:pPr marL="0" lvl="0" indent="0" algn="l" rtl="0">
              <a:spcBef>
                <a:spcPts val="1000"/>
              </a:spcBef>
              <a:spcAft>
                <a:spcPts val="0"/>
              </a:spcAft>
              <a:buNone/>
            </a:pPr>
            <a:r>
              <a:rPr lang="is-IS" sz="1200"/>
              <a:t>▪ Skilningur á aðstæðum.</a:t>
            </a:r>
            <a:endParaRPr sz="1200"/>
          </a:p>
          <a:p>
            <a:pPr marL="0" lvl="0" indent="0" algn="l" rtl="0">
              <a:spcBef>
                <a:spcPts val="1000"/>
              </a:spcBef>
              <a:spcAft>
                <a:spcPts val="0"/>
              </a:spcAft>
              <a:buNone/>
            </a:pPr>
            <a:r>
              <a:rPr lang="is-IS" sz="1200"/>
              <a:t>▪ Skilyrði að koma vel undirbúinn á fund</a:t>
            </a:r>
            <a:endParaRPr sz="1200"/>
          </a:p>
        </p:txBody>
      </p:sp>
      <p:sp>
        <p:nvSpPr>
          <p:cNvPr id="1032" name="Google Shape;1032;gde62f1b598_0_61"/>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Skoða betur vinnustyttingu á mótframlags.</a:t>
            </a:r>
            <a:endParaRPr sz="1200"/>
          </a:p>
          <a:p>
            <a:pPr marL="0" lvl="0" indent="0" algn="l" rtl="0">
              <a:spcBef>
                <a:spcPts val="1000"/>
              </a:spcBef>
              <a:spcAft>
                <a:spcPts val="0"/>
              </a:spcAft>
              <a:buNone/>
            </a:pPr>
            <a:r>
              <a:rPr lang="is-IS" sz="1200"/>
              <a:t>▪ Skýrari lagaheimildir þannig að vinnuveitendur hagnist ekki á því að semja ekki við stéttarfélög.</a:t>
            </a:r>
            <a:endParaRPr sz="1200"/>
          </a:p>
          <a:p>
            <a:pPr marL="0" lvl="0" indent="0" algn="l" rtl="0">
              <a:spcBef>
                <a:spcPts val="1000"/>
              </a:spcBef>
              <a:spcAft>
                <a:spcPts val="0"/>
              </a:spcAft>
              <a:buNone/>
            </a:pPr>
            <a:r>
              <a:rPr lang="is-IS" sz="1200"/>
              <a:t>▪ SNR verður að undirbúa sig betur fyrir fundi.</a:t>
            </a:r>
            <a:endParaRPr sz="1200"/>
          </a:p>
          <a:p>
            <a:pPr marL="0" lvl="0" indent="0" algn="l" rtl="0">
              <a:spcBef>
                <a:spcPts val="1000"/>
              </a:spcBef>
              <a:spcAft>
                <a:spcPts val="0"/>
              </a:spcAft>
              <a:buNone/>
            </a:pPr>
            <a:r>
              <a:rPr lang="is-IS" sz="1200"/>
              <a:t>▪ SRN verður að gera sér grein fyrir að óheiðarleiki er ekki góð leið til að ná samningum, traust verður að ríkja.</a:t>
            </a:r>
            <a:endParaRPr sz="1200"/>
          </a:p>
          <a:p>
            <a:pPr marL="0" lvl="0" indent="0" algn="l" rtl="0">
              <a:spcBef>
                <a:spcPts val="1000"/>
              </a:spcBef>
              <a:spcAft>
                <a:spcPts val="0"/>
              </a:spcAft>
              <a:buNone/>
            </a:pPr>
            <a:r>
              <a:rPr lang="is-IS" sz="1200"/>
              <a:t>▪ Stefnumótun til lengri tíma.</a:t>
            </a:r>
            <a:endParaRPr sz="1200"/>
          </a:p>
          <a:p>
            <a:pPr marL="0" lvl="0" indent="0" algn="l" rtl="0">
              <a:spcBef>
                <a:spcPts val="1000"/>
              </a:spcBef>
              <a:spcAft>
                <a:spcPts val="0"/>
              </a:spcAft>
              <a:buNone/>
            </a:pPr>
            <a:r>
              <a:rPr lang="is-IS" sz="1200"/>
              <a:t>▪ Stokka upp í núgildandi formi, prófa nýjar leiðir til að hlusta á þarfir stétta en ekki vera upptekin af því að festa alla í sömu samninga.</a:t>
            </a:r>
            <a:endParaRPr sz="1200"/>
          </a:p>
          <a:p>
            <a:pPr marL="0" lvl="0" indent="0" algn="l" rtl="0">
              <a:spcBef>
                <a:spcPts val="1000"/>
              </a:spcBef>
              <a:spcAft>
                <a:spcPts val="0"/>
              </a:spcAft>
              <a:buNone/>
            </a:pPr>
            <a:r>
              <a:rPr lang="is-IS" sz="1200"/>
              <a:t>▪ Takmarka fjölda funda sem eru án aðkomu ríkissáttasemjara.</a:t>
            </a:r>
            <a:endParaRPr sz="1200"/>
          </a:p>
          <a:p>
            <a:pPr marL="0" lvl="0" indent="0" algn="l" rtl="0">
              <a:spcBef>
                <a:spcPts val="1000"/>
              </a:spcBef>
              <a:spcAft>
                <a:spcPts val="0"/>
              </a:spcAft>
              <a:buNone/>
            </a:pPr>
            <a:r>
              <a:rPr lang="is-IS" sz="1200"/>
              <a:t>▪ Tel að launastefna/samingsgerð á milli ríkis og LL sé í raun brandari og sé betur fallið að koma þessum málefnum í betri farveg, eins og kjararáð eða sjálfvirka launahækkun með launavísitölu.</a:t>
            </a:r>
            <a:endParaRPr sz="1200"/>
          </a:p>
          <a:p>
            <a:pPr marL="0" lvl="0" indent="0" algn="l" rtl="0">
              <a:spcBef>
                <a:spcPts val="1000"/>
              </a:spcBef>
              <a:spcAft>
                <a:spcPts val="0"/>
              </a:spcAft>
              <a:buNone/>
            </a:pPr>
            <a:r>
              <a:rPr lang="is-IS" sz="1200"/>
              <a:t>▪ Tímafrestir skilgreindir í viðræðuáætlun.</a:t>
            </a:r>
            <a:endParaRPr sz="1200"/>
          </a:p>
          <a:p>
            <a:pPr marL="0" lvl="0" indent="0" algn="l" rtl="0">
              <a:spcBef>
                <a:spcPts val="1000"/>
              </a:spcBef>
              <a:spcAft>
                <a:spcPts val="0"/>
              </a:spcAft>
              <a:buNone/>
            </a:pPr>
            <a:r>
              <a:rPr lang="is-IS" sz="1200"/>
              <a:t>▪ Traust.</a:t>
            </a:r>
            <a:endParaRPr sz="1200"/>
          </a:p>
          <a:p>
            <a:pPr marL="0" lvl="0" indent="0" algn="l" rtl="0">
              <a:spcBef>
                <a:spcPts val="1000"/>
              </a:spcBef>
              <a:spcAft>
                <a:spcPts val="0"/>
              </a:spcAft>
              <a:buNone/>
            </a:pPr>
            <a:r>
              <a:rPr lang="is-IS" sz="1200"/>
              <a:t>▪ Tryggja óskorðað umboð viðsemjenda til að ljúka samningsgerð.</a:t>
            </a:r>
            <a:endParaRPr sz="1200"/>
          </a:p>
          <a:p>
            <a:pPr marL="0" lvl="0" indent="0" algn="l" rtl="0">
              <a:spcBef>
                <a:spcPts val="1000"/>
              </a:spcBef>
              <a:spcAft>
                <a:spcPts val="0"/>
              </a:spcAft>
              <a:buNone/>
            </a:pPr>
            <a:r>
              <a:rPr lang="is-IS" sz="1200"/>
              <a:t>▪ Tryggja skal að samningur taki við af samningi, ekki leyfa eingreiðslur fyrir „dauðan tíma“.</a:t>
            </a:r>
            <a:endParaRPr sz="1200"/>
          </a:p>
        </p:txBody>
      </p:sp>
      <p:sp>
        <p:nvSpPr>
          <p:cNvPr id="1033" name="Google Shape;1033;gde62f1b598_0_61"/>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de62f1b598_0_67"/>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Umboð til samninga mætti vera skýrara hjáviðsemjendum.</a:t>
            </a:r>
            <a:endParaRPr sz="1200"/>
          </a:p>
          <a:p>
            <a:pPr marL="0" lvl="0" indent="0" algn="l" rtl="0">
              <a:spcBef>
                <a:spcPts val="1000"/>
              </a:spcBef>
              <a:spcAft>
                <a:spcPts val="0"/>
              </a:spcAft>
              <a:buNone/>
            </a:pPr>
            <a:r>
              <a:rPr lang="is-IS" sz="1200"/>
              <a:t>▪ Undirbúningur hefjist fyrr.</a:t>
            </a:r>
            <a:endParaRPr sz="1200"/>
          </a:p>
          <a:p>
            <a:pPr marL="0" lvl="0" indent="0" algn="l" rtl="0">
              <a:spcBef>
                <a:spcPts val="1000"/>
              </a:spcBef>
              <a:spcAft>
                <a:spcPts val="0"/>
              </a:spcAft>
              <a:buNone/>
            </a:pPr>
            <a:r>
              <a:rPr lang="is-IS" sz="1200"/>
              <a:t>▪ Unnið verði markvisst á milli samninga.</a:t>
            </a:r>
            <a:endParaRPr sz="1200"/>
          </a:p>
          <a:p>
            <a:pPr marL="0" lvl="0" indent="0" algn="l" rtl="0">
              <a:spcBef>
                <a:spcPts val="1000"/>
              </a:spcBef>
              <a:spcAft>
                <a:spcPts val="0"/>
              </a:spcAft>
              <a:buNone/>
            </a:pPr>
            <a:r>
              <a:rPr lang="is-IS" sz="1200"/>
              <a:t>▪ Utanaðkomandi verkstjórn með viðræðunum áður en til þess kemur að vísa til sátta.</a:t>
            </a:r>
            <a:endParaRPr sz="1200"/>
          </a:p>
          <a:p>
            <a:pPr marL="0" lvl="0" indent="0" algn="l" rtl="0">
              <a:spcBef>
                <a:spcPts val="1000"/>
              </a:spcBef>
              <a:spcAft>
                <a:spcPts val="0"/>
              </a:spcAft>
              <a:buNone/>
            </a:pPr>
            <a:r>
              <a:rPr lang="is-IS" sz="1200"/>
              <a:t>▪ Útreikninar séu skýrir og viðsemjendur hafi allar tölur réttar eða skýringar á þeim þegar verið er að kynna efni.</a:t>
            </a:r>
            <a:endParaRPr sz="1200"/>
          </a:p>
          <a:p>
            <a:pPr marL="0" lvl="0" indent="0" algn="l" rtl="0">
              <a:spcBef>
                <a:spcPts val="1000"/>
              </a:spcBef>
              <a:spcAft>
                <a:spcPts val="0"/>
              </a:spcAft>
              <a:buNone/>
            </a:pPr>
            <a:r>
              <a:rPr lang="is-IS" sz="1200"/>
              <a:t>▪ Vandamálið við viðræðuáætlun að engin fer eftir henni, því það eru engar afleiðingar þó ekki sé farið eftir henni.</a:t>
            </a:r>
            <a:endParaRPr sz="1200"/>
          </a:p>
          <a:p>
            <a:pPr marL="0" lvl="0" indent="0" algn="l" rtl="0">
              <a:spcBef>
                <a:spcPts val="1000"/>
              </a:spcBef>
              <a:spcAft>
                <a:spcPts val="0"/>
              </a:spcAft>
              <a:buNone/>
            </a:pPr>
            <a:r>
              <a:rPr lang="is-IS" sz="1200"/>
              <a:t>▪ Vantar upp á að launagögn séu fyrirliggjandi hjá sveitarfélögum.</a:t>
            </a:r>
            <a:endParaRPr sz="1200"/>
          </a:p>
          <a:p>
            <a:pPr marL="0" lvl="0" indent="0" algn="l" rtl="0">
              <a:spcBef>
                <a:spcPts val="1000"/>
              </a:spcBef>
              <a:spcAft>
                <a:spcPts val="0"/>
              </a:spcAft>
              <a:buNone/>
            </a:pPr>
            <a:r>
              <a:rPr lang="is-IS" sz="1200"/>
              <a:t>▪ Vera búið að fá fram kröfur aðrar en launakröfur fyrr.</a:t>
            </a:r>
            <a:endParaRPr sz="1200"/>
          </a:p>
          <a:p>
            <a:pPr marL="0" lvl="0" indent="0" algn="l" rtl="0">
              <a:spcBef>
                <a:spcPts val="1000"/>
              </a:spcBef>
              <a:spcAft>
                <a:spcPts val="0"/>
              </a:spcAft>
              <a:buNone/>
            </a:pPr>
            <a:r>
              <a:rPr lang="is-IS" sz="1200"/>
              <a:t>▪ Vera búin að kynna kröfur og verkefnin framundan.</a:t>
            </a:r>
            <a:endParaRPr sz="1200"/>
          </a:p>
          <a:p>
            <a:pPr marL="0" lvl="0" indent="0" algn="l" rtl="0">
              <a:spcBef>
                <a:spcPts val="1000"/>
              </a:spcBef>
              <a:spcAft>
                <a:spcPts val="0"/>
              </a:spcAft>
              <a:buNone/>
            </a:pPr>
            <a:r>
              <a:rPr lang="is-IS" sz="1200"/>
              <a:t>▪ Vera tilbúin með kröfur og boða til samningafunda tímanlega.</a:t>
            </a:r>
            <a:endParaRPr sz="1200"/>
          </a:p>
          <a:p>
            <a:pPr marL="0" lvl="0" indent="0" algn="l" rtl="0">
              <a:spcBef>
                <a:spcPts val="1000"/>
              </a:spcBef>
              <a:spcAft>
                <a:spcPts val="0"/>
              </a:spcAft>
              <a:buNone/>
            </a:pPr>
            <a:r>
              <a:rPr lang="is-IS" sz="1200"/>
              <a:t>▪ Verklag sem fylgja á eftir t.d hvenær samtölin byrja, hvenær kröfur eiga vera tilbúnar etc.</a:t>
            </a:r>
            <a:endParaRPr sz="1200"/>
          </a:p>
          <a:p>
            <a:pPr marL="0" lvl="0" indent="0" algn="l" rtl="0">
              <a:spcBef>
                <a:spcPts val="1000"/>
              </a:spcBef>
              <a:spcAft>
                <a:spcPts val="0"/>
              </a:spcAft>
              <a:buNone/>
            </a:pPr>
            <a:r>
              <a:rPr lang="is-IS" sz="1200"/>
              <a:t>▪ Við undirritun samnings er ákveðin dagur áður en samningur rennur út þar sem viðsemjendur hittast og byrja ferlið. Þ.e. ný viðræðuáætlun fylgi undirritun samnings og að staðið verði við hana.</a:t>
            </a:r>
            <a:endParaRPr sz="1200"/>
          </a:p>
        </p:txBody>
      </p:sp>
      <p:sp>
        <p:nvSpPr>
          <p:cNvPr id="1040" name="Google Shape;1040;gde62f1b598_0_67"/>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Við vorum að bíða eftir að stóru stéttarfélögin kláruðu sína samninga (Efling, VRetc.) - ég skildi hlutina sem svo að fyrr gætu okkar samningaviðræður ekki hafist því við tækjum bara mest eftir þeim samningum. Mér fannst það skrýtið og furðulegt að geta ekki byrjað fyrr - að þurfa að bíða eftir öðrum sem voru seinir.</a:t>
            </a:r>
            <a:endParaRPr sz="1200"/>
          </a:p>
          <a:p>
            <a:pPr marL="0" lvl="0" indent="0" algn="l" rtl="0">
              <a:spcBef>
                <a:spcPts val="1000"/>
              </a:spcBef>
              <a:spcAft>
                <a:spcPts val="0"/>
              </a:spcAft>
              <a:buNone/>
            </a:pPr>
            <a:r>
              <a:rPr lang="is-IS" sz="1200"/>
              <a:t>▪ Viðhalda virku samningsferli án langvarandi óvirkra tímabila.</a:t>
            </a:r>
            <a:endParaRPr sz="1200"/>
          </a:p>
          <a:p>
            <a:pPr marL="0" lvl="0" indent="0" algn="l" rtl="0">
              <a:spcBef>
                <a:spcPts val="1000"/>
              </a:spcBef>
              <a:spcAft>
                <a:spcPts val="0"/>
              </a:spcAft>
              <a:buNone/>
            </a:pPr>
            <a:r>
              <a:rPr lang="is-IS" sz="1200"/>
              <a:t>▪ Viðræðuáætlun verði gerð þremur mánuðum áður en samningar renna út.</a:t>
            </a:r>
            <a:endParaRPr sz="1200"/>
          </a:p>
          <a:p>
            <a:pPr marL="0" lvl="0" indent="0" algn="l" rtl="0">
              <a:spcBef>
                <a:spcPts val="1000"/>
              </a:spcBef>
              <a:spcAft>
                <a:spcPts val="0"/>
              </a:spcAft>
              <a:buNone/>
            </a:pPr>
            <a:r>
              <a:rPr lang="is-IS" sz="1200"/>
              <a:t>▪ Viðræðuáætlun verður að vera skýr og farið eftir henni.</a:t>
            </a:r>
            <a:endParaRPr sz="1200"/>
          </a:p>
          <a:p>
            <a:pPr marL="0" lvl="0" indent="0" algn="l" rtl="0">
              <a:spcBef>
                <a:spcPts val="1000"/>
              </a:spcBef>
              <a:spcAft>
                <a:spcPts val="0"/>
              </a:spcAft>
              <a:buNone/>
            </a:pPr>
            <a:r>
              <a:rPr lang="is-IS" sz="1200"/>
              <a:t>▪ Viðræður hefjist fyrr með þeim hætti að samninganefnd launagreiðanda boði til fundar þegar líður að lokum samnings. Þannig verður til betri þrýstingur á samninganefnd launþega að ljúka undirbúningi. Sá undirbúningur tók of langan tíma og seinkaðu upphafi viðræðna.</a:t>
            </a:r>
            <a:endParaRPr sz="1200"/>
          </a:p>
          <a:p>
            <a:pPr marL="0" lvl="0" indent="0" algn="l" rtl="0">
              <a:spcBef>
                <a:spcPts val="1000"/>
              </a:spcBef>
              <a:spcAft>
                <a:spcPts val="0"/>
              </a:spcAft>
              <a:buNone/>
            </a:pPr>
            <a:r>
              <a:rPr lang="is-IS" sz="1200"/>
              <a:t>▪ Viðræður hefjist fyrr.</a:t>
            </a:r>
            <a:endParaRPr sz="1200"/>
          </a:p>
          <a:p>
            <a:pPr marL="0" lvl="0" indent="0" algn="l" rtl="0">
              <a:spcBef>
                <a:spcPts val="1000"/>
              </a:spcBef>
              <a:spcAft>
                <a:spcPts val="0"/>
              </a:spcAft>
              <a:buNone/>
            </a:pPr>
            <a:r>
              <a:rPr lang="is-IS" sz="1200"/>
              <a:t>▪ Viðræður hefjist tímanlega.</a:t>
            </a:r>
            <a:endParaRPr sz="1200"/>
          </a:p>
          <a:p>
            <a:pPr marL="0" lvl="0" indent="0" algn="l" rtl="0">
              <a:spcBef>
                <a:spcPts val="1000"/>
              </a:spcBef>
              <a:spcAft>
                <a:spcPts val="0"/>
              </a:spcAft>
              <a:buNone/>
            </a:pPr>
            <a:r>
              <a:rPr lang="is-IS" sz="1200"/>
              <a:t>▪ Viðræður og sjónarmið aðila komi fram áður en samningur rennur út.</a:t>
            </a:r>
            <a:endParaRPr sz="1200"/>
          </a:p>
          <a:p>
            <a:pPr marL="0" lvl="0" indent="0" algn="l" rtl="0">
              <a:spcBef>
                <a:spcPts val="1000"/>
              </a:spcBef>
              <a:spcAft>
                <a:spcPts val="0"/>
              </a:spcAft>
              <a:buNone/>
            </a:pPr>
            <a:r>
              <a:rPr lang="is-IS" sz="1200"/>
              <a:t>▪ Viðsemjandi þarf að vera með fullmótaðar hugmyndir.</a:t>
            </a:r>
            <a:endParaRPr sz="1200"/>
          </a:p>
          <a:p>
            <a:pPr marL="0" lvl="0" indent="0" algn="l" rtl="0">
              <a:spcBef>
                <a:spcPts val="1000"/>
              </a:spcBef>
              <a:spcAft>
                <a:spcPts val="0"/>
              </a:spcAft>
              <a:buNone/>
            </a:pPr>
            <a:r>
              <a:rPr lang="is-IS" sz="1200"/>
              <a:t>▪ Viðsemjendur fyrir hönd atvinnurekenda vildu ekki víkja í neinu frá lífskjarasamningnum og léðu ekki máls á frávikum frá honum.</a:t>
            </a:r>
            <a:endParaRPr sz="1200"/>
          </a:p>
        </p:txBody>
      </p:sp>
      <p:sp>
        <p:nvSpPr>
          <p:cNvPr id="1041" name="Google Shape;1041;gde62f1b598_0_67"/>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de62f1b598_0_73"/>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a:t>▪ Viðsemjendur hafi umboð til að semja.</a:t>
            </a:r>
            <a:endParaRPr sz="1200"/>
          </a:p>
          <a:p>
            <a:pPr marL="0" lvl="0" indent="0" algn="l" rtl="0">
              <a:spcBef>
                <a:spcPts val="1000"/>
              </a:spcBef>
              <a:spcAft>
                <a:spcPts val="0"/>
              </a:spcAft>
              <a:buNone/>
            </a:pPr>
            <a:r>
              <a:rPr lang="is-IS" sz="1200"/>
              <a:t>▪ Viðsemjendur séu það að leiðarljósi.</a:t>
            </a:r>
            <a:endParaRPr sz="1200"/>
          </a:p>
          <a:p>
            <a:pPr marL="0" lvl="0" indent="0" algn="l" rtl="0">
              <a:spcBef>
                <a:spcPts val="1000"/>
              </a:spcBef>
              <a:spcAft>
                <a:spcPts val="0"/>
              </a:spcAft>
              <a:buNone/>
            </a:pPr>
            <a:r>
              <a:rPr lang="is-IS" sz="1200"/>
              <a:t>▪ Viðsemjendur skiptist á gögnum á milli samninga.</a:t>
            </a:r>
            <a:endParaRPr sz="1200"/>
          </a:p>
          <a:p>
            <a:pPr marL="0" lvl="0" indent="0" algn="l" rtl="0">
              <a:spcBef>
                <a:spcPts val="1000"/>
              </a:spcBef>
              <a:spcAft>
                <a:spcPts val="0"/>
              </a:spcAft>
              <a:buNone/>
            </a:pPr>
            <a:r>
              <a:rPr lang="is-IS" sz="1200"/>
              <a:t>▪ Viðsemjendur sýndu lítinn áhuga á að fara í kjaraviðræður áður en kjarasamningur rann sitt skeið.</a:t>
            </a:r>
            <a:endParaRPr sz="1200"/>
          </a:p>
          <a:p>
            <a:pPr marL="0" lvl="0" indent="0" algn="l" rtl="0">
              <a:spcBef>
                <a:spcPts val="1000"/>
              </a:spcBef>
              <a:spcAft>
                <a:spcPts val="0"/>
              </a:spcAft>
              <a:buNone/>
            </a:pPr>
            <a:r>
              <a:rPr lang="is-IS" sz="1200"/>
              <a:t>▪ Vilja og metnað.</a:t>
            </a:r>
            <a:endParaRPr sz="1200"/>
          </a:p>
          <a:p>
            <a:pPr marL="0" lvl="0" indent="0" algn="l" rtl="0">
              <a:spcBef>
                <a:spcPts val="1000"/>
              </a:spcBef>
              <a:spcAft>
                <a:spcPts val="0"/>
              </a:spcAft>
              <a:buNone/>
            </a:pPr>
            <a:r>
              <a:rPr lang="is-IS" sz="1200"/>
              <a:t>▪ Vilji beggja til samninga þarf að vera fyrir hendi.</a:t>
            </a:r>
            <a:endParaRPr sz="1200"/>
          </a:p>
          <a:p>
            <a:pPr marL="0" lvl="0" indent="0" algn="l" rtl="0">
              <a:spcBef>
                <a:spcPts val="1000"/>
              </a:spcBef>
              <a:spcAft>
                <a:spcPts val="0"/>
              </a:spcAft>
              <a:buNone/>
            </a:pPr>
            <a:r>
              <a:rPr lang="is-IS" sz="1200"/>
              <a:t>▪ Vinna að bókunum á milli samninga.</a:t>
            </a:r>
            <a:endParaRPr sz="1200"/>
          </a:p>
          <a:p>
            <a:pPr marL="0" lvl="0" indent="0" algn="l" rtl="0">
              <a:spcBef>
                <a:spcPts val="1000"/>
              </a:spcBef>
              <a:spcAft>
                <a:spcPts val="0"/>
              </a:spcAft>
              <a:buNone/>
            </a:pPr>
            <a:r>
              <a:rPr lang="is-IS" sz="1200"/>
              <a:t>▪ Vinna að því að mynda traust á milli aðila og að allir séu vel undirbúnir þegar vinnan hefst.</a:t>
            </a:r>
            <a:endParaRPr sz="1200"/>
          </a:p>
          <a:p>
            <a:pPr marL="0" lvl="0" indent="0" algn="l" rtl="0">
              <a:spcBef>
                <a:spcPts val="1000"/>
              </a:spcBef>
              <a:spcAft>
                <a:spcPts val="0"/>
              </a:spcAft>
              <a:buNone/>
            </a:pPr>
            <a:r>
              <a:rPr lang="is-IS" sz="1200"/>
              <a:t>▪ Vinna í haginn milli samninga - vera búin að lenda málum sem vitað er að þurfi að semja um.</a:t>
            </a:r>
            <a:endParaRPr sz="1200"/>
          </a:p>
          <a:p>
            <a:pPr marL="0" lvl="0" indent="0" algn="l" rtl="0">
              <a:spcBef>
                <a:spcPts val="1000"/>
              </a:spcBef>
              <a:spcAft>
                <a:spcPts val="0"/>
              </a:spcAft>
              <a:buNone/>
            </a:pPr>
            <a:r>
              <a:rPr lang="is-IS" sz="1200"/>
              <a:t>▪ Vinnuumhverfi ekki í takt við kröfum þarf að skoða álag og álagsvalda í starfi.</a:t>
            </a:r>
            <a:endParaRPr sz="1200"/>
          </a:p>
          <a:p>
            <a:pPr marL="0" lvl="0" indent="0" algn="l" rtl="0">
              <a:spcBef>
                <a:spcPts val="1000"/>
              </a:spcBef>
              <a:spcAft>
                <a:spcPts val="0"/>
              </a:spcAft>
              <a:buNone/>
            </a:pPr>
            <a:r>
              <a:rPr lang="is-IS" sz="1200"/>
              <a:t>▪ Virða tímamörk sem sett eru á bókanir.</a:t>
            </a:r>
            <a:endParaRPr sz="1200"/>
          </a:p>
          <a:p>
            <a:pPr marL="0" lvl="0" indent="0" algn="l" rtl="0">
              <a:spcBef>
                <a:spcPts val="1000"/>
              </a:spcBef>
              <a:spcAft>
                <a:spcPts val="0"/>
              </a:spcAft>
              <a:buNone/>
            </a:pPr>
            <a:r>
              <a:rPr lang="is-IS" sz="1200"/>
              <a:t>▪ Virðing fyrir viðsemjenda.</a:t>
            </a:r>
            <a:endParaRPr sz="1200"/>
          </a:p>
          <a:p>
            <a:pPr marL="0" lvl="0" indent="0" algn="l" rtl="0">
              <a:spcBef>
                <a:spcPts val="1000"/>
              </a:spcBef>
              <a:spcAft>
                <a:spcPts val="0"/>
              </a:spcAft>
              <a:buNone/>
            </a:pPr>
            <a:r>
              <a:rPr lang="is-IS" sz="1200"/>
              <a:t>▪ Virðing og aftur virðing.</a:t>
            </a:r>
            <a:endParaRPr sz="1200"/>
          </a:p>
          <a:p>
            <a:pPr marL="0" lvl="0" indent="0" algn="l" rtl="0">
              <a:spcBef>
                <a:spcPts val="1000"/>
              </a:spcBef>
              <a:spcAft>
                <a:spcPts val="0"/>
              </a:spcAft>
              <a:buNone/>
            </a:pPr>
            <a:r>
              <a:rPr lang="is-IS" sz="1200"/>
              <a:t>▪ Virðing.</a:t>
            </a:r>
            <a:endParaRPr sz="1200"/>
          </a:p>
          <a:p>
            <a:pPr marL="0" lvl="0" indent="0" algn="l" rtl="0">
              <a:spcBef>
                <a:spcPts val="1000"/>
              </a:spcBef>
              <a:spcAft>
                <a:spcPts val="0"/>
              </a:spcAft>
              <a:buNone/>
            </a:pPr>
            <a:r>
              <a:rPr lang="is-IS" sz="1200"/>
              <a:t>▪ Virkara samtal milli stéttarfélaga og KMR/FJS um vinnubrögð inni á stofnunum</a:t>
            </a:r>
            <a:endParaRPr sz="1200"/>
          </a:p>
          <a:p>
            <a:pPr marL="0" lvl="0" indent="0" algn="l" rtl="0">
              <a:spcBef>
                <a:spcPts val="1000"/>
              </a:spcBef>
              <a:spcAft>
                <a:spcPts val="0"/>
              </a:spcAft>
              <a:buNone/>
            </a:pPr>
            <a:r>
              <a:rPr lang="is-IS" sz="1200"/>
              <a:t>við til dæmis undanþágur frá verkfallsrétti, fyrirkomulag vinnutíma o.fl.</a:t>
            </a:r>
            <a:endParaRPr sz="1200"/>
          </a:p>
          <a:p>
            <a:pPr marL="0" lvl="0" indent="0" algn="l" rtl="0">
              <a:spcBef>
                <a:spcPts val="1000"/>
              </a:spcBef>
              <a:spcAft>
                <a:spcPts val="0"/>
              </a:spcAft>
              <a:buNone/>
            </a:pPr>
            <a:r>
              <a:rPr lang="is-IS" sz="1200"/>
              <a:t>▪ Það á að byrja fyrr að ræða saman.</a:t>
            </a:r>
            <a:endParaRPr sz="1200"/>
          </a:p>
          <a:p>
            <a:pPr marL="0" lvl="0" indent="0" algn="l" rtl="0">
              <a:spcBef>
                <a:spcPts val="1000"/>
              </a:spcBef>
              <a:spcAft>
                <a:spcPts val="0"/>
              </a:spcAft>
              <a:buNone/>
            </a:pPr>
            <a:r>
              <a:rPr lang="is-IS" sz="1200"/>
              <a:t>▪ Það er umhugsunarvert fyrir stéttarfélög sem höfðu ekki nein áhrif á gerð lífskjarasamningsins í „stóru samningunum“ að eiga ekki um neitt annað að velja. Er þá um samningsrétt að ræða af þeirra hálfu?</a:t>
            </a:r>
            <a:endParaRPr sz="1200"/>
          </a:p>
          <a:p>
            <a:pPr marL="0" lvl="0" indent="0" algn="l" rtl="0">
              <a:spcBef>
                <a:spcPts val="1000"/>
              </a:spcBef>
              <a:spcAft>
                <a:spcPts val="0"/>
              </a:spcAft>
              <a:buNone/>
            </a:pPr>
            <a:endParaRPr sz="1200"/>
          </a:p>
        </p:txBody>
      </p:sp>
      <p:sp>
        <p:nvSpPr>
          <p:cNvPr id="1048" name="Google Shape;1048;gde62f1b598_0_73"/>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Það kemur ekki á óvart að þetta taki svona langan tíma þegar fáir koma að þessu hjá ríkinu. Viðræður hefjast í raun eftir að samningstímabili lýkur.</a:t>
            </a:r>
            <a:endParaRPr sz="1200"/>
          </a:p>
          <a:p>
            <a:pPr marL="0" lvl="0" indent="0" algn="l" rtl="0">
              <a:spcBef>
                <a:spcPts val="1000"/>
              </a:spcBef>
              <a:spcAft>
                <a:spcPts val="0"/>
              </a:spcAft>
              <a:buNone/>
            </a:pPr>
            <a:r>
              <a:rPr lang="is-IS" sz="1200"/>
              <a:t>▪ Það má ekki vera búið að gera svo stífan ramma í þeim samningum sem gerðir voru á undan þannig að þetta verði ekki neinar viðræður og enginn möguleiki að ræða nein sérmál er varða þessa stétt eingöngu.</a:t>
            </a:r>
            <a:endParaRPr sz="1200"/>
          </a:p>
          <a:p>
            <a:pPr marL="0" lvl="0" indent="0" algn="l" rtl="0">
              <a:spcBef>
                <a:spcPts val="1000"/>
              </a:spcBef>
              <a:spcAft>
                <a:spcPts val="0"/>
              </a:spcAft>
              <a:buNone/>
            </a:pPr>
            <a:r>
              <a:rPr lang="is-IS" sz="1200"/>
              <a:t>▪ Það má hlusta betur á séraðstæður mismunandi aðilla.</a:t>
            </a:r>
            <a:endParaRPr sz="1200"/>
          </a:p>
          <a:p>
            <a:pPr marL="0" lvl="0" indent="0" algn="l" rtl="0">
              <a:spcBef>
                <a:spcPts val="1000"/>
              </a:spcBef>
              <a:spcAft>
                <a:spcPts val="0"/>
              </a:spcAft>
              <a:buNone/>
            </a:pPr>
            <a:r>
              <a:rPr lang="is-IS" sz="1200"/>
              <a:t>▪ Það ríkir skilningur og traust milli beggja aðila hjá okkur.</a:t>
            </a:r>
            <a:endParaRPr sz="1200"/>
          </a:p>
          <a:p>
            <a:pPr marL="0" lvl="0" indent="0" algn="l" rtl="0">
              <a:spcBef>
                <a:spcPts val="1000"/>
              </a:spcBef>
              <a:spcAft>
                <a:spcPts val="0"/>
              </a:spcAft>
              <a:buNone/>
            </a:pPr>
            <a:r>
              <a:rPr lang="is-IS" sz="1200"/>
              <a:t>▪ Það þarf að passa upp á að ástand í þjóðfélagi geri ekki öðrum aðilanum mögulegt að neyða hinn til samninga. Það verður að semja ekki neyða upp á stéttir samninga.</a:t>
            </a:r>
            <a:endParaRPr sz="1200"/>
          </a:p>
          <a:p>
            <a:pPr marL="0" lvl="0" indent="0" algn="l" rtl="0">
              <a:spcBef>
                <a:spcPts val="1000"/>
              </a:spcBef>
              <a:spcAft>
                <a:spcPts val="0"/>
              </a:spcAft>
              <a:buNone/>
            </a:pPr>
            <a:r>
              <a:rPr lang="is-IS" sz="1200"/>
              <a:t>▪ Það þyrfti að tryggja að fyrsti fundur yrði alltaf að lágmarki 3 mánuðum áður en kjarasamningur renni út og viðræðuáætlun liggi fyrir á þeim tíma um hvernig skuli ljúka samningum.</a:t>
            </a:r>
            <a:endParaRPr sz="1200"/>
          </a:p>
          <a:p>
            <a:pPr marL="0" lvl="0" indent="0" algn="l" rtl="0">
              <a:spcBef>
                <a:spcPts val="1000"/>
              </a:spcBef>
              <a:spcAft>
                <a:spcPts val="0"/>
              </a:spcAft>
              <a:buNone/>
            </a:pPr>
            <a:r>
              <a:rPr lang="is-IS" sz="1200"/>
              <a:t>▪ Það þyrfti að tryggja reglugerðar- eða lagabreytingu þannig að allir kjarasamningar á vinnumarkaði verði ávallt afturvirkir að síðasta samningi. Þá hefur hvorugur aðilinn hag af að tefja samningagerðina.</a:t>
            </a:r>
            <a:endParaRPr sz="1200"/>
          </a:p>
          <a:p>
            <a:pPr marL="0" lvl="0" indent="0" algn="l" rtl="0">
              <a:spcBef>
                <a:spcPts val="1000"/>
              </a:spcBef>
              <a:spcAft>
                <a:spcPts val="0"/>
              </a:spcAft>
              <a:buNone/>
            </a:pPr>
            <a:r>
              <a:rPr lang="is-IS" sz="1200"/>
              <a:t>▪ Þrýsta meira á að aðilar við samningaborðið klári þá vinnu sem þeir tala um að klára á milli funda.</a:t>
            </a:r>
            <a:endParaRPr sz="1200"/>
          </a:p>
          <a:p>
            <a:pPr marL="0" lvl="0" indent="0" algn="l" rtl="0">
              <a:spcBef>
                <a:spcPts val="1000"/>
              </a:spcBef>
              <a:spcAft>
                <a:spcPts val="0"/>
              </a:spcAft>
              <a:buNone/>
            </a:pPr>
            <a:r>
              <a:rPr lang="is-IS" sz="1200"/>
              <a:t>▪ Þvinga á einhvern hátt aðila til að vera kominn áleiðis í viðræðum þegar samningur rennur út, Milestones.</a:t>
            </a:r>
            <a:endParaRPr sz="1200"/>
          </a:p>
        </p:txBody>
      </p:sp>
      <p:sp>
        <p:nvSpPr>
          <p:cNvPr id="1049" name="Google Shape;1049;gde62f1b598_0_73"/>
          <p:cNvSpPr txBox="1"/>
          <p:nvPr/>
        </p:nvSpPr>
        <p:spPr>
          <a:xfrm>
            <a:off x="0" y="601425"/>
            <a:ext cx="20172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launafólks...</a:t>
            </a:r>
            <a:endParaRPr sz="1500" i="1"/>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gde62f1a148_0_65"/>
          <p:cNvSpPr txBox="1">
            <a:spLocks noGrp="1"/>
          </p:cNvSpPr>
          <p:nvPr>
            <p:ph type="ctrTitle"/>
          </p:nvPr>
        </p:nvSpPr>
        <p:spPr>
          <a:xfrm>
            <a:off x="0" y="3617694"/>
            <a:ext cx="12192000" cy="1376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990"/>
              <a:buFont typeface="Arial"/>
              <a:buNone/>
            </a:pPr>
            <a:r>
              <a:rPr lang="is-IS" sz="2300">
                <a:solidFill>
                  <a:schemeClr val="lt1"/>
                </a:solidFill>
                <a:latin typeface="Open Sans"/>
                <a:ea typeface="Open Sans"/>
                <a:cs typeface="Open Sans"/>
                <a:sym typeface="Open Sans"/>
              </a:rPr>
              <a:t>Opin spurning 23. Hefur þú hugmyndir lausnir sem gætu nýst í því markmiði að samningur taki við af samningi, þ.e að samningur náist aftur áður en að gildandi samningur rennur út?</a:t>
            </a:r>
            <a:endParaRPr sz="2300">
              <a:solidFill>
                <a:schemeClr val="lt1"/>
              </a:solidFill>
              <a:latin typeface="Open Sans"/>
              <a:ea typeface="Open Sans"/>
              <a:cs typeface="Open Sans"/>
              <a:sym typeface="Open Sans"/>
            </a:endParaRPr>
          </a:p>
          <a:p>
            <a:pPr marL="0" lvl="0" indent="0" algn="ctr" rtl="0">
              <a:spcBef>
                <a:spcPts val="0"/>
              </a:spcBef>
              <a:spcAft>
                <a:spcPts val="0"/>
              </a:spcAft>
              <a:buClr>
                <a:schemeClr val="dk1"/>
              </a:buClr>
              <a:buSzPts val="990"/>
              <a:buFont typeface="Arial"/>
              <a:buNone/>
            </a:pPr>
            <a:endParaRPr sz="2400">
              <a:solidFill>
                <a:schemeClr val="lt1"/>
              </a:solidFill>
              <a:latin typeface="Open Sans"/>
              <a:ea typeface="Open Sans"/>
              <a:cs typeface="Open Sans"/>
              <a:sym typeface="Open Sans"/>
            </a:endParaRPr>
          </a:p>
          <a:p>
            <a:pPr marL="0" lvl="0" indent="0" algn="ctr" rtl="0">
              <a:lnSpc>
                <a:spcPct val="90000"/>
              </a:lnSpc>
              <a:spcBef>
                <a:spcPts val="0"/>
              </a:spcBef>
              <a:spcAft>
                <a:spcPts val="0"/>
              </a:spcAft>
              <a:buClr>
                <a:schemeClr val="lt1"/>
              </a:buClr>
              <a:buSzPts val="4800"/>
              <a:buFont typeface="Calibri"/>
              <a:buNone/>
            </a:pPr>
            <a:endParaRPr sz="4900">
              <a:solidFill>
                <a:schemeClr val="lt1"/>
              </a:solidFill>
            </a:endParaRPr>
          </a:p>
        </p:txBody>
      </p:sp>
      <p:sp>
        <p:nvSpPr>
          <p:cNvPr id="1055" name="Google Shape;1055;gde62f1a148_0_65"/>
          <p:cNvSpPr txBox="1"/>
          <p:nvPr/>
        </p:nvSpPr>
        <p:spPr>
          <a:xfrm>
            <a:off x="1464225" y="4725178"/>
            <a:ext cx="9144000" cy="402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BFBFBF"/>
              </a:buClr>
              <a:buSzPts val="1600"/>
              <a:buFont typeface="Arial"/>
              <a:buNone/>
            </a:pPr>
            <a:r>
              <a:rPr lang="is-IS" sz="2200" i="1">
                <a:solidFill>
                  <a:srgbClr val="BFBFBF"/>
                </a:solidFill>
                <a:latin typeface="Open Sans"/>
                <a:ea typeface="Open Sans"/>
                <a:cs typeface="Open Sans"/>
                <a:sym typeface="Open Sans"/>
              </a:rPr>
              <a:t>Launagreiðendur svöruðu...</a:t>
            </a:r>
            <a:endParaRPr sz="2000" i="1"/>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de62f1b598_0_30"/>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is-IS" sz="1200"/>
              <a:t>▪ Að viðsemjendur báðir séu með skýr markmið og framtíðarsýn.</a:t>
            </a:r>
            <a:endParaRPr sz="1200"/>
          </a:p>
          <a:p>
            <a:pPr marL="0" lvl="0" indent="0" algn="l" rtl="0">
              <a:spcBef>
                <a:spcPts val="1000"/>
              </a:spcBef>
              <a:spcAft>
                <a:spcPts val="0"/>
              </a:spcAft>
              <a:buNone/>
            </a:pPr>
            <a:r>
              <a:rPr lang="is-IS" sz="1200"/>
              <a:t>▪ Aðilar hafi meiri samvinnu við undirbúning samningalota.</a:t>
            </a:r>
            <a:endParaRPr sz="1200"/>
          </a:p>
          <a:p>
            <a:pPr marL="0" lvl="0" indent="0" algn="l" rtl="0">
              <a:spcBef>
                <a:spcPts val="1000"/>
              </a:spcBef>
              <a:spcAft>
                <a:spcPts val="0"/>
              </a:spcAft>
              <a:buNone/>
            </a:pPr>
            <a:r>
              <a:rPr lang="is-IS" sz="1200"/>
              <a:t>▪ Afturvirkni kjarasamninga verði ólögmæt.</a:t>
            </a:r>
            <a:endParaRPr sz="1200"/>
          </a:p>
          <a:p>
            <a:pPr marL="0" lvl="0" indent="0" algn="l" rtl="0">
              <a:spcBef>
                <a:spcPts val="1000"/>
              </a:spcBef>
              <a:spcAft>
                <a:spcPts val="0"/>
              </a:spcAft>
              <a:buNone/>
            </a:pPr>
            <a:r>
              <a:rPr lang="is-IS" sz="1200"/>
              <a:t>▪ Allir taki mark á gögnunum.</a:t>
            </a:r>
            <a:endParaRPr sz="1200"/>
          </a:p>
          <a:p>
            <a:pPr marL="0" lvl="0" indent="0" algn="l" rtl="0">
              <a:spcBef>
                <a:spcPts val="1000"/>
              </a:spcBef>
              <a:spcAft>
                <a:spcPts val="0"/>
              </a:spcAft>
              <a:buNone/>
            </a:pPr>
            <a:r>
              <a:rPr lang="is-IS" sz="1200"/>
              <a:t>▪ Almennt þykir mér undirbúningur kjarasamningaviðræðna „gamaldags“ og úrtakti við vinnubrögð nútímans. Undirbúningur beggja aðila þarf að vera markviss og rökstuddur frá upphafi. Það að stéttarfélag mæti ítrekað á fund án rökstuðnings eða lausna kostar samfélagið of mikið og á ekki að vera ásættanleg vinnubrögð „af því að þetta hafi alltaf tíðkast svona“.</a:t>
            </a:r>
            <a:endParaRPr sz="1200"/>
          </a:p>
          <a:p>
            <a:pPr marL="0" lvl="0" indent="0" algn="l" rtl="0">
              <a:spcBef>
                <a:spcPts val="1000"/>
              </a:spcBef>
              <a:spcAft>
                <a:spcPts val="0"/>
              </a:spcAft>
              <a:buNone/>
            </a:pPr>
            <a:r>
              <a:rPr lang="is-IS" sz="1200"/>
              <a:t>▪ Auka vægi viðræðuáætlunar.</a:t>
            </a:r>
            <a:endParaRPr sz="1200"/>
          </a:p>
          <a:p>
            <a:pPr marL="0" lvl="0" indent="0" algn="l" rtl="0">
              <a:spcBef>
                <a:spcPts val="1000"/>
              </a:spcBef>
              <a:spcAft>
                <a:spcPts val="0"/>
              </a:spcAft>
              <a:buNone/>
            </a:pPr>
            <a:r>
              <a:rPr lang="is-IS" sz="1200"/>
              <a:t>▪ Ábyrgð lögð á herðar beggja aðila að leggja fram tillögur og lausnir. Að vinnan sé ekki nær eingöngu á höndum annars samningsaðila.</a:t>
            </a:r>
            <a:endParaRPr sz="1200"/>
          </a:p>
          <a:p>
            <a:pPr marL="0" lvl="0" indent="0" algn="l" rtl="0">
              <a:spcBef>
                <a:spcPts val="1000"/>
              </a:spcBef>
              <a:spcAft>
                <a:spcPts val="0"/>
              </a:spcAft>
              <a:buNone/>
            </a:pPr>
            <a:r>
              <a:rPr lang="is-IS" sz="1200"/>
              <a:t>▪ Ákveðin atriði hafa ákveðið vægi. Vel er hægt að kanna frekar hug félagsfólks til einstakra þátta í gegnum rafræna skráningu, áður en til endanlegrar kosningar eða niðurstöðu kæmi. Þá á ég við að félagsfólki er ekki gefin nægjanleg innsýn í hvaða möguleikar eru í boði. Rafræn íbúakosning á verkefnum RVK borgar eru gott dæmi um að gefa einstaklingum innsýn í vægi framkvæmda, hvaða áhrif þau geta haft til framtíðar og hvernig einstaklingur getur haft áhrif á hvað hann telur sér – og öðrum – fyrir bestu.</a:t>
            </a:r>
            <a:endParaRPr sz="1200"/>
          </a:p>
          <a:p>
            <a:pPr marL="0" lvl="0" indent="0" algn="l" rtl="0">
              <a:spcBef>
                <a:spcPts val="1000"/>
              </a:spcBef>
              <a:spcAft>
                <a:spcPts val="0"/>
              </a:spcAft>
              <a:buNone/>
            </a:pPr>
            <a:r>
              <a:rPr lang="is-IS" sz="1200"/>
              <a:t>▪ Ávinna traust samningsaðila.</a:t>
            </a:r>
            <a:endParaRPr sz="1200"/>
          </a:p>
          <a:p>
            <a:pPr marL="0" lvl="0" indent="0" algn="l" rtl="0">
              <a:spcBef>
                <a:spcPts val="1000"/>
              </a:spcBef>
              <a:spcAft>
                <a:spcPts val="0"/>
              </a:spcAft>
              <a:buNone/>
            </a:pPr>
            <a:r>
              <a:rPr lang="is-IS" sz="1200"/>
              <a:t>▪ Betra utanumhald um eldri samninga og þróun samningagerðarinnar.</a:t>
            </a:r>
            <a:endParaRPr sz="1200"/>
          </a:p>
          <a:p>
            <a:pPr marL="0" lvl="0" indent="0" algn="l" rtl="0">
              <a:spcBef>
                <a:spcPts val="1000"/>
              </a:spcBef>
              <a:spcAft>
                <a:spcPts val="0"/>
              </a:spcAft>
              <a:buNone/>
            </a:pPr>
            <a:r>
              <a:rPr lang="is-IS" sz="1200"/>
              <a:t>▪ Breyta menningu - langtímamál sem vinnst með endurnýjun í hópi samningamanna.</a:t>
            </a:r>
            <a:endParaRPr sz="1200"/>
          </a:p>
          <a:p>
            <a:pPr marL="0" lvl="0" indent="0" algn="l" rtl="0">
              <a:spcBef>
                <a:spcPts val="1000"/>
              </a:spcBef>
              <a:spcAft>
                <a:spcPts val="0"/>
              </a:spcAft>
              <a:buNone/>
            </a:pPr>
            <a:r>
              <a:rPr lang="is-IS" sz="1200"/>
              <a:t>▪ Byggja fyrst upp sameiginlegt reiknimódel.</a:t>
            </a:r>
            <a:endParaRPr sz="1200"/>
          </a:p>
          <a:p>
            <a:pPr marL="0" lvl="0" indent="0" algn="l" rtl="0">
              <a:spcBef>
                <a:spcPts val="1000"/>
              </a:spcBef>
              <a:spcAft>
                <a:spcPts val="0"/>
              </a:spcAft>
              <a:buNone/>
            </a:pPr>
            <a:r>
              <a:rPr lang="is-IS" sz="1200"/>
              <a:t>▪ Byggja upp traust með óhefðbundnum hætti s.s. leikjum eða samvinnuverkefnum.</a:t>
            </a:r>
            <a:endParaRPr sz="1200"/>
          </a:p>
          <a:p>
            <a:pPr marL="0" lvl="0" indent="0" algn="l" rtl="0">
              <a:spcBef>
                <a:spcPts val="1000"/>
              </a:spcBef>
              <a:spcAft>
                <a:spcPts val="0"/>
              </a:spcAft>
              <a:buNone/>
            </a:pPr>
            <a:r>
              <a:rPr lang="is-IS" sz="1200"/>
              <a:t>▪ Byrja fyrr.</a:t>
            </a:r>
            <a:endParaRPr sz="1200"/>
          </a:p>
        </p:txBody>
      </p:sp>
      <p:sp>
        <p:nvSpPr>
          <p:cNvPr id="1062" name="Google Shape;1062;gde62f1b598_0_30"/>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a:t>▪ Endurlífga Salek hugsun.</a:t>
            </a:r>
            <a:endParaRPr sz="1200"/>
          </a:p>
          <a:p>
            <a:pPr marL="0" lvl="0" indent="0" algn="l" rtl="0">
              <a:spcBef>
                <a:spcPts val="1000"/>
              </a:spcBef>
              <a:spcAft>
                <a:spcPts val="0"/>
              </a:spcAft>
              <a:buNone/>
            </a:pPr>
            <a:r>
              <a:rPr lang="is-IS" sz="1200"/>
              <a:t>▪ Faglegri vinnubrögð mótaðila.</a:t>
            </a:r>
            <a:endParaRPr sz="1200"/>
          </a:p>
          <a:p>
            <a:pPr marL="0" lvl="0" indent="0" algn="l" rtl="0">
              <a:spcBef>
                <a:spcPts val="1000"/>
              </a:spcBef>
              <a:spcAft>
                <a:spcPts val="0"/>
              </a:spcAft>
              <a:buNone/>
            </a:pPr>
            <a:r>
              <a:rPr lang="is-IS" sz="1200"/>
              <a:t>▪ Fjöldatakmörk verði að baki hverjum kjarasamningi, t.d. 500 og síðustu X prósentin með lausa samninga fái sömu kjarahækkanir og fyrstu Y prósentin. Þannig verði skapur hvati til blokkamyndunar og hvati verði til að semja snemma í stað þess að bíða og reyna ná fram hagstæðari samningum (fara út fyrir svigrúm hagkerfisins).</a:t>
            </a:r>
            <a:endParaRPr sz="1200"/>
          </a:p>
          <a:p>
            <a:pPr marL="0" lvl="0" indent="0" algn="l" rtl="0">
              <a:spcBef>
                <a:spcPts val="1000"/>
              </a:spcBef>
              <a:spcAft>
                <a:spcPts val="0"/>
              </a:spcAft>
              <a:buNone/>
            </a:pPr>
            <a:r>
              <a:rPr lang="is-IS" sz="1200"/>
              <a:t>▪ Flækjustig er ekki lögmál í sjálfu sér.</a:t>
            </a:r>
            <a:endParaRPr sz="1200"/>
          </a:p>
          <a:p>
            <a:pPr marL="0" lvl="0" indent="0" algn="l" rtl="0">
              <a:spcBef>
                <a:spcPts val="1000"/>
              </a:spcBef>
              <a:spcAft>
                <a:spcPts val="0"/>
              </a:spcAft>
              <a:buNone/>
            </a:pPr>
            <a:r>
              <a:rPr lang="is-IS" sz="1200"/>
              <a:t>▪ Flækjustig og froða, leiðir af sér gríðarlega ómarkviss vinnubrögð, hagsmunamat og samningsmarkmið.</a:t>
            </a:r>
            <a:endParaRPr sz="1200"/>
          </a:p>
          <a:p>
            <a:pPr marL="0" lvl="0" indent="0" algn="l" rtl="0">
              <a:spcBef>
                <a:spcPts val="1000"/>
              </a:spcBef>
              <a:spcAft>
                <a:spcPts val="0"/>
              </a:spcAft>
              <a:buNone/>
            </a:pPr>
            <a:r>
              <a:rPr lang="is-IS" sz="1200"/>
              <a:t>▪ Fyrir opinbera aðila myndi gagnast að almenni markaðurinn klára fyrr.</a:t>
            </a:r>
            <a:endParaRPr sz="1200"/>
          </a:p>
          <a:p>
            <a:pPr marL="0" lvl="0" indent="0" algn="l" rtl="0">
              <a:spcBef>
                <a:spcPts val="1000"/>
              </a:spcBef>
              <a:spcAft>
                <a:spcPts val="0"/>
              </a:spcAft>
              <a:buNone/>
            </a:pPr>
            <a:r>
              <a:rPr lang="is-IS" sz="1200"/>
              <a:t>▪ Fækka einstaklingum við samningaborðið.</a:t>
            </a:r>
            <a:endParaRPr sz="1200"/>
          </a:p>
          <a:p>
            <a:pPr marL="0" lvl="0" indent="0" algn="l" rtl="0">
              <a:spcBef>
                <a:spcPts val="1000"/>
              </a:spcBef>
              <a:spcAft>
                <a:spcPts val="0"/>
              </a:spcAft>
              <a:buNone/>
            </a:pPr>
            <a:r>
              <a:rPr lang="is-IS" sz="1200"/>
              <a:t>▪ Fækka samningum t.d. með að setja lágmarksfjölda starfsmanna undir hverjum samningi í a.m.k. 300.</a:t>
            </a:r>
            <a:endParaRPr sz="1200"/>
          </a:p>
          <a:p>
            <a:pPr marL="0" lvl="0" indent="0" algn="l" rtl="0">
              <a:spcBef>
                <a:spcPts val="1000"/>
              </a:spcBef>
              <a:spcAft>
                <a:spcPts val="0"/>
              </a:spcAft>
              <a:buNone/>
            </a:pPr>
            <a:r>
              <a:rPr lang="is-IS" sz="1200"/>
              <a:t>▪ Færri á fundum. Verða þannig markvissari.</a:t>
            </a:r>
            <a:endParaRPr sz="1200"/>
          </a:p>
          <a:p>
            <a:pPr marL="0" lvl="0" indent="0" algn="l" rtl="0">
              <a:spcBef>
                <a:spcPts val="1000"/>
              </a:spcBef>
              <a:spcAft>
                <a:spcPts val="0"/>
              </a:spcAft>
              <a:buNone/>
            </a:pPr>
            <a:r>
              <a:rPr lang="is-IS" sz="1200"/>
              <a:t>▪ Færri samningar.</a:t>
            </a:r>
            <a:endParaRPr sz="1200"/>
          </a:p>
          <a:p>
            <a:pPr marL="0" lvl="0" indent="0" algn="l" rtl="0">
              <a:spcBef>
                <a:spcPts val="1000"/>
              </a:spcBef>
              <a:spcAft>
                <a:spcPts val="0"/>
              </a:spcAft>
              <a:buNone/>
            </a:pPr>
            <a:r>
              <a:rPr lang="is-IS" sz="1200"/>
              <a:t>▪ Gera markvissari viðræðuáætlanir.</a:t>
            </a:r>
            <a:endParaRPr sz="1200"/>
          </a:p>
          <a:p>
            <a:pPr marL="0" lvl="0" indent="0" algn="l" rtl="0">
              <a:spcBef>
                <a:spcPts val="1000"/>
              </a:spcBef>
              <a:spcAft>
                <a:spcPts val="0"/>
              </a:spcAft>
              <a:buNone/>
            </a:pPr>
            <a:r>
              <a:rPr lang="is-IS" sz="1200"/>
              <a:t>▪ Góð og skilvirk undirbúningsvinna.</a:t>
            </a:r>
            <a:endParaRPr sz="1200"/>
          </a:p>
          <a:p>
            <a:pPr marL="0" lvl="0" indent="0" algn="l" rtl="0">
              <a:spcBef>
                <a:spcPts val="1000"/>
              </a:spcBef>
              <a:spcAft>
                <a:spcPts val="0"/>
              </a:spcAft>
              <a:buNone/>
            </a:pPr>
            <a:r>
              <a:rPr lang="is-IS" sz="1200"/>
              <a:t>▪ Hefja samningaferli og viðræður 6 mánuðum áður en samningur rennur út.</a:t>
            </a:r>
            <a:endParaRPr sz="1200"/>
          </a:p>
          <a:p>
            <a:pPr marL="0" lvl="0" indent="0" algn="l" rtl="0">
              <a:spcBef>
                <a:spcPts val="1000"/>
              </a:spcBef>
              <a:spcAft>
                <a:spcPts val="0"/>
              </a:spcAft>
              <a:buNone/>
            </a:pPr>
            <a:r>
              <a:rPr lang="is-IS" sz="1200"/>
              <a:t>▪ Hefja samtöl stærstu samningsaðilanna fyrr.</a:t>
            </a:r>
            <a:endParaRPr sz="1200"/>
          </a:p>
          <a:p>
            <a:pPr marL="0" lvl="0" indent="0" algn="l" rtl="0">
              <a:spcBef>
                <a:spcPts val="1000"/>
              </a:spcBef>
              <a:spcAft>
                <a:spcPts val="0"/>
              </a:spcAft>
              <a:buNone/>
            </a:pPr>
            <a:r>
              <a:rPr lang="is-IS" sz="1200"/>
              <a:t>▪ Hefja viðræður a.m.k sex mánuðum áður en samningur rennur úr gildi.</a:t>
            </a:r>
            <a:endParaRPr sz="1200"/>
          </a:p>
          <a:p>
            <a:pPr marL="0" lvl="0" indent="0" algn="l" rtl="0">
              <a:spcBef>
                <a:spcPts val="1000"/>
              </a:spcBef>
              <a:spcAft>
                <a:spcPts val="0"/>
              </a:spcAft>
              <a:buNone/>
            </a:pPr>
            <a:r>
              <a:rPr lang="is-IS" sz="1200"/>
              <a:t>▪ Hefja viðræður fyrr.</a:t>
            </a:r>
            <a:endParaRPr sz="1200"/>
          </a:p>
          <a:p>
            <a:pPr marL="0" lvl="0" indent="0" algn="l" rtl="0">
              <a:spcBef>
                <a:spcPts val="1000"/>
              </a:spcBef>
              <a:spcAft>
                <a:spcPts val="0"/>
              </a:spcAft>
              <a:buNone/>
            </a:pPr>
            <a:r>
              <a:rPr lang="is-IS" sz="1200"/>
              <a:t>▪ Hætta höfrungahlaupi.</a:t>
            </a:r>
            <a:endParaRPr sz="1200"/>
          </a:p>
          <a:p>
            <a:pPr marL="0" lvl="0" indent="0" algn="l" rtl="0">
              <a:spcBef>
                <a:spcPts val="1000"/>
              </a:spcBef>
              <a:spcAft>
                <a:spcPts val="0"/>
              </a:spcAft>
              <a:buNone/>
            </a:pPr>
            <a:r>
              <a:rPr lang="is-IS" sz="1200"/>
              <a:t>▪ Í sinni einföldu mynd - Hefja viðræður fyrr og stýra þeim þannig að þeim þannig að þeim ljúki áður en samningur rennur út.</a:t>
            </a:r>
            <a:endParaRPr sz="1200"/>
          </a:p>
        </p:txBody>
      </p:sp>
      <p:sp>
        <p:nvSpPr>
          <p:cNvPr id="1063" name="Google Shape;1063;gde62f1b598_0_30"/>
          <p:cNvSpPr txBox="1"/>
          <p:nvPr/>
        </p:nvSpPr>
        <p:spPr>
          <a:xfrm>
            <a:off x="0" y="601425"/>
            <a:ext cx="23757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launagreiðanda...</a:t>
            </a:r>
            <a:endParaRPr sz="1500"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de5fab1efe_1_58"/>
          <p:cNvSpPr txBox="1">
            <a:spLocks noGrp="1"/>
          </p:cNvSpPr>
          <p:nvPr>
            <p:ph type="title"/>
          </p:nvPr>
        </p:nvSpPr>
        <p:spPr>
          <a:xfrm>
            <a:off x="838200" y="594275"/>
            <a:ext cx="10515600" cy="630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7. frh.</a:t>
            </a:r>
            <a:endParaRPr/>
          </a:p>
        </p:txBody>
      </p:sp>
      <p:sp>
        <p:nvSpPr>
          <p:cNvPr id="185" name="Google Shape;185;gde5fab1efe_1_58"/>
          <p:cNvSpPr txBox="1">
            <a:spLocks noGrp="1"/>
          </p:cNvSpPr>
          <p:nvPr>
            <p:ph type="body" idx="1"/>
          </p:nvPr>
        </p:nvSpPr>
        <p:spPr>
          <a:xfrm>
            <a:off x="1695600" y="6483600"/>
            <a:ext cx="9583200" cy="4849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186" name="Google Shape;186;gde5fab1efe_1_58"/>
          <p:cNvPicPr preferRelativeResize="0"/>
          <p:nvPr/>
        </p:nvPicPr>
        <p:blipFill>
          <a:blip r:embed="rId3">
            <a:alphaModFix/>
          </a:blip>
          <a:stretch>
            <a:fillRect/>
          </a:stretch>
        </p:blipFill>
        <p:spPr>
          <a:xfrm>
            <a:off x="1594800" y="1483200"/>
            <a:ext cx="9374257" cy="4877276"/>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de62f1b598_0_81"/>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Leggja áherslu á þátttöku viðsemjenda á undirbúningsnámskeiðum.</a:t>
            </a:r>
            <a:endParaRPr sz="1200"/>
          </a:p>
          <a:p>
            <a:pPr marL="0" lvl="0" indent="0" algn="l" rtl="0">
              <a:spcBef>
                <a:spcPts val="1000"/>
              </a:spcBef>
              <a:spcAft>
                <a:spcPts val="0"/>
              </a:spcAft>
              <a:buNone/>
            </a:pPr>
            <a:r>
              <a:rPr lang="is-IS" sz="1200"/>
              <a:t>▪ Leita verður leiða til að stöðva höfrungarhlaup stéttarfélaga.</a:t>
            </a:r>
            <a:endParaRPr sz="1200"/>
          </a:p>
          <a:p>
            <a:pPr marL="0" lvl="0" indent="0" algn="l" rtl="0">
              <a:spcBef>
                <a:spcPts val="1000"/>
              </a:spcBef>
              <a:spcAft>
                <a:spcPts val="0"/>
              </a:spcAft>
              <a:buNone/>
            </a:pPr>
            <a:r>
              <a:rPr lang="is-IS" sz="1200"/>
              <a:t>▪ Móta verkáætlun í byrjun sem er eftir fremsta megni fylgt.</a:t>
            </a:r>
            <a:endParaRPr sz="1200"/>
          </a:p>
          <a:p>
            <a:pPr marL="0" lvl="0" indent="0" algn="l" rtl="0">
              <a:spcBef>
                <a:spcPts val="1000"/>
              </a:spcBef>
              <a:spcAft>
                <a:spcPts val="0"/>
              </a:spcAft>
              <a:buNone/>
            </a:pPr>
            <a:r>
              <a:rPr lang="is-IS" sz="1200"/>
              <a:t>▪ Ná sameiginlegum skilningi á því sem til skiptanna er.</a:t>
            </a:r>
            <a:endParaRPr sz="1200"/>
          </a:p>
          <a:p>
            <a:pPr marL="0" lvl="0" indent="0" algn="l" rtl="0">
              <a:spcBef>
                <a:spcPts val="1000"/>
              </a:spcBef>
              <a:spcAft>
                <a:spcPts val="0"/>
              </a:spcAft>
              <a:buNone/>
            </a:pPr>
            <a:r>
              <a:rPr lang="is-IS" sz="1200"/>
              <a:t>▪ Norrænt samningalíkan þar sem merki undanfara er fylgt 100%.</a:t>
            </a:r>
            <a:endParaRPr sz="1200"/>
          </a:p>
          <a:p>
            <a:pPr marL="0" lvl="0" indent="0" algn="l" rtl="0">
              <a:spcBef>
                <a:spcPts val="1000"/>
              </a:spcBef>
              <a:spcAft>
                <a:spcPts val="0"/>
              </a:spcAft>
              <a:buNone/>
            </a:pPr>
            <a:r>
              <a:rPr lang="is-IS" sz="1200"/>
              <a:t>▪ Nýta enn frekar aðkomu aðstoðarsáttasemjara til að stýra viðræðum strax í upphafi.</a:t>
            </a:r>
            <a:endParaRPr sz="1200"/>
          </a:p>
          <a:p>
            <a:pPr marL="0" lvl="0" indent="0" algn="l" rtl="0">
              <a:spcBef>
                <a:spcPts val="1000"/>
              </a:spcBef>
              <a:spcAft>
                <a:spcPts val="0"/>
              </a:spcAft>
              <a:buNone/>
            </a:pPr>
            <a:r>
              <a:rPr lang="is-IS" sz="1200"/>
              <a:t>▪ Óháður aðili afmarki svigrúm til launahækkana sem vinnumarkaðurinn sé skuldbundinn til að vinna eftir.</a:t>
            </a:r>
            <a:endParaRPr sz="1200"/>
          </a:p>
          <a:p>
            <a:pPr marL="0" lvl="0" indent="0" algn="l" rtl="0">
              <a:spcBef>
                <a:spcPts val="1000"/>
              </a:spcBef>
              <a:spcAft>
                <a:spcPts val="0"/>
              </a:spcAft>
              <a:buNone/>
            </a:pPr>
            <a:r>
              <a:rPr lang="is-IS" sz="1200"/>
              <a:t>▪ Raunhæfar kröfugerðir.</a:t>
            </a:r>
            <a:endParaRPr sz="1200"/>
          </a:p>
          <a:p>
            <a:pPr marL="0" lvl="0" indent="0" algn="l" rtl="0">
              <a:spcBef>
                <a:spcPts val="1000"/>
              </a:spcBef>
              <a:spcAft>
                <a:spcPts val="0"/>
              </a:spcAft>
              <a:buNone/>
            </a:pPr>
            <a:r>
              <a:rPr lang="is-IS" sz="1200"/>
              <a:t>▪ Sameiginlegt átak í þá átt að kerfisbundið stefna að því að einfalda og samræma.</a:t>
            </a:r>
            <a:endParaRPr sz="1200"/>
          </a:p>
          <a:p>
            <a:pPr marL="0" lvl="0" indent="0" algn="l" rtl="0">
              <a:spcBef>
                <a:spcPts val="1000"/>
              </a:spcBef>
              <a:spcAft>
                <a:spcPts val="0"/>
              </a:spcAft>
              <a:buNone/>
            </a:pPr>
            <a:r>
              <a:rPr lang="is-IS" sz="1200"/>
              <a:t>▪ Samvinna og samtal á samningstímanum.</a:t>
            </a:r>
            <a:endParaRPr sz="1200"/>
          </a:p>
          <a:p>
            <a:pPr marL="0" lvl="0" indent="0" algn="l" rtl="0">
              <a:spcBef>
                <a:spcPts val="1000"/>
              </a:spcBef>
              <a:spcAft>
                <a:spcPts val="0"/>
              </a:spcAft>
              <a:buNone/>
            </a:pPr>
            <a:r>
              <a:rPr lang="is-IS" sz="1200"/>
              <a:t>▪ Skýr forgangsöðun og rammi, viðræðuáætlun og kröfur liggi fyrir a.m.k. 6 mán. áður en samningur rennur sitt skeið.</a:t>
            </a:r>
            <a:endParaRPr sz="1200"/>
          </a:p>
          <a:p>
            <a:pPr marL="0" lvl="0" indent="0" algn="l" rtl="0">
              <a:spcBef>
                <a:spcPts val="1000"/>
              </a:spcBef>
              <a:spcAft>
                <a:spcPts val="0"/>
              </a:spcAft>
              <a:buNone/>
            </a:pPr>
            <a:r>
              <a:rPr lang="is-IS" sz="1200"/>
              <a:t>▪ Svigrúm til launahækkana liggi fyrir og allir aðilar virði það.</a:t>
            </a:r>
            <a:endParaRPr sz="1200"/>
          </a:p>
          <a:p>
            <a:pPr marL="0" lvl="0" indent="0" algn="l" rtl="0">
              <a:spcBef>
                <a:spcPts val="1000"/>
              </a:spcBef>
              <a:spcAft>
                <a:spcPts val="0"/>
              </a:spcAft>
              <a:buNone/>
            </a:pPr>
            <a:r>
              <a:rPr lang="is-IS" sz="1200"/>
              <a:t>▪ Taka fyrir launalið snemma í ferlinu.</a:t>
            </a:r>
            <a:endParaRPr sz="1200"/>
          </a:p>
          <a:p>
            <a:pPr marL="0" lvl="0" indent="0" algn="l" rtl="0">
              <a:spcBef>
                <a:spcPts val="1000"/>
              </a:spcBef>
              <a:spcAft>
                <a:spcPts val="0"/>
              </a:spcAft>
              <a:buNone/>
            </a:pPr>
            <a:r>
              <a:rPr lang="is-IS" sz="1200"/>
              <a:t>▪ Taka mið af efnahagslegu umhverfi.</a:t>
            </a:r>
            <a:endParaRPr sz="1200"/>
          </a:p>
        </p:txBody>
      </p:sp>
      <p:sp>
        <p:nvSpPr>
          <p:cNvPr id="1070" name="Google Shape;1070;gde62f1b598_0_81"/>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Tryggja þarf undirbúning fyrir samningaviðræður sem eflir traust milli samningaaðila.</a:t>
            </a:r>
            <a:endParaRPr sz="1200"/>
          </a:p>
          <a:p>
            <a:pPr marL="0" lvl="0" indent="0" algn="l" rtl="0">
              <a:spcBef>
                <a:spcPts val="1000"/>
              </a:spcBef>
              <a:spcAft>
                <a:spcPts val="0"/>
              </a:spcAft>
              <a:buNone/>
            </a:pPr>
            <a:r>
              <a:rPr lang="is-IS" sz="1200"/>
              <a:t>▪ Umboð þufa að vera skýr. Þ.e hvað á bandalagið á að ræða og hvað á stéttarfélagið að ræða. Ekki ræða sama hlutinn á sitthvorum staðnum.</a:t>
            </a:r>
            <a:endParaRPr sz="1200"/>
          </a:p>
          <a:p>
            <a:pPr marL="0" lvl="0" indent="0" algn="l" rtl="0">
              <a:spcBef>
                <a:spcPts val="1000"/>
              </a:spcBef>
              <a:spcAft>
                <a:spcPts val="0"/>
              </a:spcAft>
              <a:buNone/>
            </a:pPr>
            <a:r>
              <a:rPr lang="is-IS" sz="1200"/>
              <a:t>▪ Upptaka Norræna samningalíkansins.</a:t>
            </a:r>
            <a:endParaRPr sz="1200"/>
          </a:p>
          <a:p>
            <a:pPr marL="0" lvl="0" indent="0" algn="l" rtl="0">
              <a:spcBef>
                <a:spcPts val="1000"/>
              </a:spcBef>
              <a:spcAft>
                <a:spcPts val="0"/>
              </a:spcAft>
              <a:buNone/>
            </a:pPr>
            <a:r>
              <a:rPr lang="is-IS" sz="1200"/>
              <a:t>▪ Veruleg fækkun kjarasamninga.</a:t>
            </a:r>
            <a:endParaRPr sz="1200"/>
          </a:p>
          <a:p>
            <a:pPr marL="0" lvl="0" indent="0" algn="l" rtl="0">
              <a:spcBef>
                <a:spcPts val="1000"/>
              </a:spcBef>
              <a:spcAft>
                <a:spcPts val="0"/>
              </a:spcAft>
              <a:buNone/>
            </a:pPr>
            <a:r>
              <a:rPr lang="is-IS" sz="1200"/>
              <a:t>▪ Verulega auknar valdheimildir ríkissáttasemjara.</a:t>
            </a:r>
            <a:endParaRPr sz="1200"/>
          </a:p>
          <a:p>
            <a:pPr marL="0" lvl="0" indent="0" algn="l" rtl="0">
              <a:spcBef>
                <a:spcPts val="1000"/>
              </a:spcBef>
              <a:spcAft>
                <a:spcPts val="0"/>
              </a:spcAft>
              <a:buNone/>
            </a:pPr>
            <a:r>
              <a:rPr lang="is-IS" sz="1200"/>
              <a:t>▪ Viðsemjendur mæti vel undirbúnir til leiks, hefja viðræður í tíma og atvinnurekandahliðin annars vegar (almenni, ríki og sveitarfélög) og stéttarfélögin hins vegar starfi sem eining og undirbúi sig saman áður en viðræður hefjast.</a:t>
            </a:r>
            <a:endParaRPr sz="1200"/>
          </a:p>
          <a:p>
            <a:pPr marL="0" lvl="0" indent="0" algn="l" rtl="0">
              <a:spcBef>
                <a:spcPts val="1000"/>
              </a:spcBef>
              <a:spcAft>
                <a:spcPts val="0"/>
              </a:spcAft>
              <a:buNone/>
            </a:pPr>
            <a:r>
              <a:rPr lang="is-IS" sz="1200"/>
              <a:t>▪ Það þarf hugarfarsbreytingu.</a:t>
            </a:r>
            <a:endParaRPr sz="1200"/>
          </a:p>
          <a:p>
            <a:pPr marL="0" lvl="0" indent="0" algn="l" rtl="0">
              <a:spcBef>
                <a:spcPts val="1000"/>
              </a:spcBef>
              <a:spcAft>
                <a:spcPts val="0"/>
              </a:spcAft>
              <a:buNone/>
            </a:pPr>
            <a:r>
              <a:rPr lang="is-IS" sz="1200"/>
              <a:t>▪ Þarfagreining og mat óháðra aðila á fyrri stigum.</a:t>
            </a:r>
            <a:endParaRPr sz="1200"/>
          </a:p>
        </p:txBody>
      </p:sp>
      <p:sp>
        <p:nvSpPr>
          <p:cNvPr id="1071" name="Google Shape;1071;gde62f1b598_0_81"/>
          <p:cNvSpPr txBox="1"/>
          <p:nvPr/>
        </p:nvSpPr>
        <p:spPr>
          <a:xfrm>
            <a:off x="0" y="601425"/>
            <a:ext cx="23757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Svör launagreiðanda...</a:t>
            </a:r>
            <a:endParaRPr sz="1500" i="1"/>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gde62f1a148_0_95"/>
          <p:cNvSpPr txBox="1">
            <a:spLocks noGrp="1"/>
          </p:cNvSpPr>
          <p:nvPr>
            <p:ph type="ctrTitle"/>
          </p:nvPr>
        </p:nvSpPr>
        <p:spPr>
          <a:xfrm>
            <a:off x="0" y="3632644"/>
            <a:ext cx="12192000" cy="1376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990"/>
              <a:buFont typeface="Arial"/>
              <a:buNone/>
            </a:pPr>
            <a:r>
              <a:rPr lang="is-IS" sz="2300">
                <a:solidFill>
                  <a:schemeClr val="lt1"/>
                </a:solidFill>
                <a:latin typeface="Open Sans"/>
                <a:ea typeface="Open Sans"/>
                <a:cs typeface="Open Sans"/>
                <a:sym typeface="Open Sans"/>
              </a:rPr>
              <a:t>Opin spurning 23. Hefur þú hugmyndir lausnir sem gætu nýst í því markmiði að samningur taki við af samningi, þ.e að samningur náist aftur áður en að gildandi samningur rennur út?</a:t>
            </a:r>
            <a:endParaRPr sz="2300">
              <a:solidFill>
                <a:schemeClr val="lt1"/>
              </a:solidFill>
              <a:latin typeface="Open Sans"/>
              <a:ea typeface="Open Sans"/>
              <a:cs typeface="Open Sans"/>
              <a:sym typeface="Open Sans"/>
            </a:endParaRPr>
          </a:p>
          <a:p>
            <a:pPr marL="0" lvl="0" indent="0" algn="ctr" rtl="0">
              <a:spcBef>
                <a:spcPts val="0"/>
              </a:spcBef>
              <a:spcAft>
                <a:spcPts val="0"/>
              </a:spcAft>
              <a:buClr>
                <a:schemeClr val="dk1"/>
              </a:buClr>
              <a:buSzPts val="990"/>
              <a:buFont typeface="Arial"/>
              <a:buNone/>
            </a:pPr>
            <a:endParaRPr sz="2400">
              <a:solidFill>
                <a:schemeClr val="lt1"/>
              </a:solidFill>
              <a:latin typeface="Open Sans"/>
              <a:ea typeface="Open Sans"/>
              <a:cs typeface="Open Sans"/>
              <a:sym typeface="Open Sans"/>
            </a:endParaRPr>
          </a:p>
          <a:p>
            <a:pPr marL="0" lvl="0" indent="0" algn="ctr" rtl="0">
              <a:lnSpc>
                <a:spcPct val="90000"/>
              </a:lnSpc>
              <a:spcBef>
                <a:spcPts val="0"/>
              </a:spcBef>
              <a:spcAft>
                <a:spcPts val="0"/>
              </a:spcAft>
              <a:buClr>
                <a:schemeClr val="lt1"/>
              </a:buClr>
              <a:buSzPts val="4800"/>
              <a:buFont typeface="Calibri"/>
              <a:buNone/>
            </a:pPr>
            <a:endParaRPr sz="4900">
              <a:solidFill>
                <a:schemeClr val="lt1"/>
              </a:solidFill>
            </a:endParaRPr>
          </a:p>
        </p:txBody>
      </p:sp>
      <p:sp>
        <p:nvSpPr>
          <p:cNvPr id="1077" name="Google Shape;1077;gde62f1a148_0_95"/>
          <p:cNvSpPr txBox="1"/>
          <p:nvPr/>
        </p:nvSpPr>
        <p:spPr>
          <a:xfrm>
            <a:off x="1524000" y="4725178"/>
            <a:ext cx="9144000" cy="402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BFBFBF"/>
              </a:buClr>
              <a:buSzPts val="1600"/>
              <a:buFont typeface="Arial"/>
              <a:buNone/>
            </a:pPr>
            <a:r>
              <a:rPr lang="is-IS" sz="2200" i="1">
                <a:solidFill>
                  <a:srgbClr val="BFBFBF"/>
                </a:solidFill>
                <a:latin typeface="Open Sans"/>
                <a:ea typeface="Open Sans"/>
                <a:cs typeface="Open Sans"/>
                <a:sym typeface="Open Sans"/>
              </a:rPr>
              <a:t>Ótilgreindir  svöruðu...</a:t>
            </a:r>
            <a:endParaRPr sz="2000" i="1"/>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de62f1b598_0_87"/>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30 dögum eftir að samningur rennur út skal skella á vinnustöðvun.</a:t>
            </a:r>
            <a:endParaRPr sz="1200"/>
          </a:p>
          <a:p>
            <a:pPr marL="0" lvl="0" indent="0" algn="l" rtl="0">
              <a:spcBef>
                <a:spcPts val="1000"/>
              </a:spcBef>
              <a:spcAft>
                <a:spcPts val="0"/>
              </a:spcAft>
              <a:buNone/>
            </a:pPr>
            <a:r>
              <a:rPr lang="is-IS" sz="1200"/>
              <a:t>▪ Að báðar nefndir kynni á fyrsta fundi kröfur og útskýri sín sjónarmið.</a:t>
            </a:r>
            <a:endParaRPr sz="1200"/>
          </a:p>
          <a:p>
            <a:pPr marL="0" lvl="0" indent="0" algn="l" rtl="0">
              <a:spcBef>
                <a:spcPts val="1000"/>
              </a:spcBef>
              <a:spcAft>
                <a:spcPts val="0"/>
              </a:spcAft>
              <a:buNone/>
            </a:pPr>
            <a:r>
              <a:rPr lang="is-IS" sz="1200"/>
              <a:t>▪ Að laun fylgi vísitölu að meðaltali.</a:t>
            </a:r>
            <a:endParaRPr sz="1200"/>
          </a:p>
          <a:p>
            <a:pPr marL="0" lvl="0" indent="0" algn="l" rtl="0">
              <a:spcBef>
                <a:spcPts val="1000"/>
              </a:spcBef>
              <a:spcAft>
                <a:spcPts val="0"/>
              </a:spcAft>
              <a:buNone/>
            </a:pPr>
            <a:r>
              <a:rPr lang="is-IS" sz="1200"/>
              <a:t>▪ Að það verði samið um það inn í samninginn milli viðsemjenda.</a:t>
            </a:r>
            <a:endParaRPr sz="1200"/>
          </a:p>
          <a:p>
            <a:pPr marL="0" lvl="0" indent="0" algn="l" rtl="0">
              <a:spcBef>
                <a:spcPts val="1000"/>
              </a:spcBef>
              <a:spcAft>
                <a:spcPts val="0"/>
              </a:spcAft>
              <a:buNone/>
            </a:pPr>
            <a:r>
              <a:rPr lang="is-IS" sz="1200"/>
              <a:t>▪ Aðilar byrja fyrr að ræða alla liði í kröfugerð og sérstaklega launalið.</a:t>
            </a:r>
            <a:endParaRPr sz="1200"/>
          </a:p>
          <a:p>
            <a:pPr marL="0" lvl="0" indent="0" algn="l" rtl="0">
              <a:spcBef>
                <a:spcPts val="1000"/>
              </a:spcBef>
              <a:spcAft>
                <a:spcPts val="0"/>
              </a:spcAft>
              <a:buNone/>
            </a:pPr>
            <a:r>
              <a:rPr lang="is-IS" sz="1200"/>
              <a:t>▪ Atvinnurekendur fái ekki að velja að semja eingöngu við einn í einu. Heldur verði þeir að skaffa mannskap í að semja við alla sem eru með lausa samninga.</a:t>
            </a:r>
            <a:endParaRPr sz="1200"/>
          </a:p>
          <a:p>
            <a:pPr marL="0" lvl="0" indent="0" algn="l" rtl="0">
              <a:spcBef>
                <a:spcPts val="1000"/>
              </a:spcBef>
              <a:spcAft>
                <a:spcPts val="0"/>
              </a:spcAft>
              <a:buNone/>
            </a:pPr>
            <a:r>
              <a:rPr lang="is-IS" sz="1200"/>
              <a:t>▪ Aukin eftirfylgni með viðræðuáætlun.</a:t>
            </a:r>
            <a:endParaRPr sz="1200"/>
          </a:p>
          <a:p>
            <a:pPr marL="0" lvl="0" indent="0" algn="l" rtl="0">
              <a:spcBef>
                <a:spcPts val="1000"/>
              </a:spcBef>
              <a:spcAft>
                <a:spcPts val="0"/>
              </a:spcAft>
              <a:buNone/>
            </a:pPr>
            <a:r>
              <a:rPr lang="is-IS" sz="1200"/>
              <a:t>▪ Auknar heimildir verkalýðsfélaga til að búa til raunverulegan þrýsting.</a:t>
            </a:r>
            <a:endParaRPr sz="1200"/>
          </a:p>
          <a:p>
            <a:pPr marL="0" lvl="0" indent="0" algn="l" rtl="0">
              <a:spcBef>
                <a:spcPts val="1000"/>
              </a:spcBef>
              <a:spcAft>
                <a:spcPts val="0"/>
              </a:spcAft>
              <a:buNone/>
            </a:pPr>
            <a:r>
              <a:rPr lang="is-IS" sz="1200"/>
              <a:t>▪ Boða fyrr til fyrsta fundar.</a:t>
            </a:r>
            <a:endParaRPr sz="1200"/>
          </a:p>
          <a:p>
            <a:pPr marL="0" lvl="0" indent="0" algn="l" rtl="0">
              <a:spcBef>
                <a:spcPts val="1000"/>
              </a:spcBef>
              <a:spcAft>
                <a:spcPts val="0"/>
              </a:spcAft>
              <a:buNone/>
            </a:pPr>
            <a:r>
              <a:rPr lang="is-IS" sz="1200"/>
              <a:t>▪ Byggja upp traust milli samningsaðila - ÁRÍÐANDI !</a:t>
            </a:r>
            <a:endParaRPr sz="1200"/>
          </a:p>
          <a:p>
            <a:pPr marL="0" lvl="0" indent="0" algn="l" rtl="0">
              <a:spcBef>
                <a:spcPts val="1000"/>
              </a:spcBef>
              <a:spcAft>
                <a:spcPts val="0"/>
              </a:spcAft>
              <a:buNone/>
            </a:pPr>
            <a:r>
              <a:rPr lang="is-IS" sz="1200"/>
              <a:t>▪ Byrja ferlið/samtalið fyrr.</a:t>
            </a:r>
            <a:endParaRPr sz="1200"/>
          </a:p>
          <a:p>
            <a:pPr marL="0" lvl="0" indent="0" algn="l" rtl="0">
              <a:spcBef>
                <a:spcPts val="1000"/>
              </a:spcBef>
              <a:spcAft>
                <a:spcPts val="0"/>
              </a:spcAft>
              <a:buNone/>
            </a:pPr>
            <a:r>
              <a:rPr lang="is-IS" sz="1200"/>
              <a:t>▪ Byrja fyrr að ræða saman, það dregst oft úr hófi að byrja samtalið.</a:t>
            </a:r>
            <a:endParaRPr sz="1200"/>
          </a:p>
          <a:p>
            <a:pPr marL="0" lvl="0" indent="0" algn="l" rtl="0">
              <a:spcBef>
                <a:spcPts val="1000"/>
              </a:spcBef>
              <a:spcAft>
                <a:spcPts val="0"/>
              </a:spcAft>
              <a:buNone/>
            </a:pPr>
            <a:r>
              <a:rPr lang="is-IS" sz="1200"/>
              <a:t>▪ Byrja fyrr, hjá öllum ekki þurfa að bíða eftir að einhver annar klári.</a:t>
            </a:r>
            <a:endParaRPr sz="1200"/>
          </a:p>
          <a:p>
            <a:pPr marL="0" lvl="0" indent="0" algn="l" rtl="0">
              <a:spcBef>
                <a:spcPts val="1000"/>
              </a:spcBef>
              <a:spcAft>
                <a:spcPts val="0"/>
              </a:spcAft>
              <a:buNone/>
            </a:pPr>
            <a:r>
              <a:rPr lang="is-IS" sz="1200"/>
              <a:t>▪ Byrja fyrr.</a:t>
            </a:r>
            <a:endParaRPr sz="1200"/>
          </a:p>
          <a:p>
            <a:pPr marL="0" lvl="0" indent="0" algn="l" rtl="0">
              <a:spcBef>
                <a:spcPts val="1000"/>
              </a:spcBef>
              <a:spcAft>
                <a:spcPts val="0"/>
              </a:spcAft>
              <a:buNone/>
            </a:pPr>
            <a:r>
              <a:rPr lang="is-IS" sz="1200"/>
              <a:t>▪ Byrja samtalið fyrr jafnvel strax undir verkstjórn ríkissáttasemjara.</a:t>
            </a:r>
            <a:endParaRPr sz="1200"/>
          </a:p>
          <a:p>
            <a:pPr marL="0" lvl="0" indent="0" algn="l" rtl="0">
              <a:spcBef>
                <a:spcPts val="1000"/>
              </a:spcBef>
              <a:spcAft>
                <a:spcPts val="0"/>
              </a:spcAft>
              <a:buNone/>
            </a:pPr>
            <a:r>
              <a:rPr lang="is-IS" sz="1200"/>
              <a:t>▪ Byrja viðræður fyrr.</a:t>
            </a:r>
            <a:endParaRPr sz="1200"/>
          </a:p>
          <a:p>
            <a:pPr marL="0" lvl="0" indent="0" algn="l" rtl="0">
              <a:spcBef>
                <a:spcPts val="1000"/>
              </a:spcBef>
              <a:spcAft>
                <a:spcPts val="0"/>
              </a:spcAft>
              <a:buNone/>
            </a:pPr>
            <a:r>
              <a:rPr lang="is-IS" sz="1200"/>
              <a:t>▪ Byrja viðræður tímanlega</a:t>
            </a:r>
            <a:endParaRPr sz="1200"/>
          </a:p>
        </p:txBody>
      </p:sp>
      <p:sp>
        <p:nvSpPr>
          <p:cNvPr id="1084" name="Google Shape;1084;gde62f1b598_0_87"/>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Ef ekki verður búið að semja tímanlega, þá eigi að vera hægt að ganga til vinnustöðvunar.</a:t>
            </a:r>
            <a:endParaRPr sz="1200"/>
          </a:p>
          <a:p>
            <a:pPr marL="0" lvl="0" indent="0" algn="l" rtl="0">
              <a:spcBef>
                <a:spcPts val="1000"/>
              </a:spcBef>
              <a:spcAft>
                <a:spcPts val="0"/>
              </a:spcAft>
              <a:buNone/>
            </a:pPr>
            <a:r>
              <a:rPr lang="is-IS" sz="1200"/>
              <a:t>▪ Ef til kæmi ákveðin launahækkun þrátt fyrir að samningar hefðu ekki náðst myndi mynda hvata fyrir atvinnurekendur til að semja. Oft virðist það vera hagur atvinnurekenda að draga samninga á langinn því á meðan koma engar hækkanir.</a:t>
            </a:r>
            <a:endParaRPr sz="1200"/>
          </a:p>
          <a:p>
            <a:pPr marL="0" lvl="0" indent="0" algn="l" rtl="0">
              <a:spcBef>
                <a:spcPts val="1000"/>
              </a:spcBef>
              <a:spcAft>
                <a:spcPts val="0"/>
              </a:spcAft>
              <a:buNone/>
            </a:pPr>
            <a:r>
              <a:rPr lang="is-IS" sz="1200"/>
              <a:t>▪ Ef viðræðuáætlun stenst ekki verði skýrt að samningur taki við af samningi.</a:t>
            </a:r>
            <a:endParaRPr sz="1200"/>
          </a:p>
          <a:p>
            <a:pPr marL="0" lvl="0" indent="0" algn="l" rtl="0">
              <a:spcBef>
                <a:spcPts val="1000"/>
              </a:spcBef>
              <a:spcAft>
                <a:spcPts val="0"/>
              </a:spcAft>
              <a:buNone/>
            </a:pPr>
            <a:r>
              <a:rPr lang="is-IS" sz="1200"/>
              <a:t>▪ Ef það kemur til verkfallsátaka þá þyrfi að semja um afturvirkina.</a:t>
            </a:r>
            <a:endParaRPr sz="1200"/>
          </a:p>
          <a:p>
            <a:pPr marL="0" lvl="0" indent="0" algn="l" rtl="0">
              <a:spcBef>
                <a:spcPts val="1000"/>
              </a:spcBef>
              <a:spcAft>
                <a:spcPts val="0"/>
              </a:spcAft>
              <a:buNone/>
            </a:pPr>
            <a:r>
              <a:rPr lang="is-IS" sz="1200"/>
              <a:t>▪ Eins mætti gera, taka lotu og ganga hreint til verks, engin heim fyrr en búið er að semja.</a:t>
            </a:r>
            <a:endParaRPr sz="1200"/>
          </a:p>
          <a:p>
            <a:pPr marL="0" lvl="0" indent="0" algn="l" rtl="0">
              <a:spcBef>
                <a:spcPts val="1000"/>
              </a:spcBef>
              <a:spcAft>
                <a:spcPts val="0"/>
              </a:spcAft>
              <a:buNone/>
            </a:pPr>
            <a:r>
              <a:rPr lang="is-IS" sz="1200"/>
              <a:t>▪ Ferlið má ganga hraðar fyrir sig. Of mikill tími í bið.</a:t>
            </a:r>
            <a:endParaRPr sz="1200"/>
          </a:p>
          <a:p>
            <a:pPr marL="0" lvl="0" indent="0" algn="l" rtl="0">
              <a:spcBef>
                <a:spcPts val="1000"/>
              </a:spcBef>
              <a:spcAft>
                <a:spcPts val="0"/>
              </a:spcAft>
              <a:buNone/>
            </a:pPr>
            <a:r>
              <a:rPr lang="is-IS" sz="1200"/>
              <a:t>▪ Festa í lög að gildistaka nýs samnings sé allt frá því að eldri samningur rennur sitt skeið.</a:t>
            </a:r>
            <a:endParaRPr sz="1200"/>
          </a:p>
          <a:p>
            <a:pPr marL="0" lvl="0" indent="0" algn="l" rtl="0">
              <a:spcBef>
                <a:spcPts val="1000"/>
              </a:spcBef>
              <a:spcAft>
                <a:spcPts val="0"/>
              </a:spcAft>
              <a:buNone/>
            </a:pPr>
            <a:r>
              <a:rPr lang="is-IS" sz="1200"/>
              <a:t>▪ Fyrir hvern mánuð sem atvinnurekendur láta starfsfólk sitt vinna samningslaust bætist við aukinn frítökuréttur á launum, það væri eitthvað sem myndi bíta :) og flýta fyrir samningum.</a:t>
            </a:r>
            <a:endParaRPr sz="1200"/>
          </a:p>
        </p:txBody>
      </p:sp>
      <p:sp>
        <p:nvSpPr>
          <p:cNvPr id="1085" name="Google Shape;1085;gde62f1b598_0_87"/>
          <p:cNvSpPr txBox="1"/>
          <p:nvPr/>
        </p:nvSpPr>
        <p:spPr>
          <a:xfrm>
            <a:off x="0" y="601425"/>
            <a:ext cx="22710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Ótilgreindir svöruðu...</a:t>
            </a:r>
            <a:endParaRPr sz="1500" i="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de62f1b598_0_93"/>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a:t>▪ Fækka viðsemjendum.</a:t>
            </a:r>
            <a:endParaRPr sz="1200"/>
          </a:p>
          <a:p>
            <a:pPr marL="0" lvl="0" indent="0" algn="l" rtl="0">
              <a:spcBef>
                <a:spcPts val="1000"/>
              </a:spcBef>
              <a:spcAft>
                <a:spcPts val="0"/>
              </a:spcAft>
              <a:buNone/>
            </a:pPr>
            <a:r>
              <a:rPr lang="is-IS" sz="1200"/>
              <a:t>▪ Gefa aðilum tíma til að koma saman og mánuði áður en samningar renna út og ekkert gengur, þá á ríkissáttarsemjari að koma að málum.</a:t>
            </a:r>
            <a:endParaRPr sz="1200"/>
          </a:p>
          <a:p>
            <a:pPr marL="0" lvl="0" indent="0" algn="l" rtl="0">
              <a:spcBef>
                <a:spcPts val="1000"/>
              </a:spcBef>
              <a:spcAft>
                <a:spcPts val="0"/>
              </a:spcAft>
              <a:buNone/>
            </a:pPr>
            <a:r>
              <a:rPr lang="is-IS" sz="1200"/>
              <a:t>▪ Gera meiri kröfur til atvinnurekenda að þeir séu tilbúnir.</a:t>
            </a:r>
            <a:endParaRPr sz="1200"/>
          </a:p>
          <a:p>
            <a:pPr marL="0" lvl="0" indent="0" algn="l" rtl="0">
              <a:spcBef>
                <a:spcPts val="1000"/>
              </a:spcBef>
              <a:spcAft>
                <a:spcPts val="0"/>
              </a:spcAft>
              <a:buNone/>
            </a:pPr>
            <a:r>
              <a:rPr lang="is-IS" sz="1200"/>
              <a:t>▪ Gera verkalýðsfélögum kleift að fara í verkfall um leið og samningar eru lausir, ef samningaviðræður eru ekki að virka.</a:t>
            </a:r>
            <a:endParaRPr sz="1200"/>
          </a:p>
          <a:p>
            <a:pPr marL="0" lvl="0" indent="0" algn="l" rtl="0">
              <a:spcBef>
                <a:spcPts val="1000"/>
              </a:spcBef>
              <a:spcAft>
                <a:spcPts val="0"/>
              </a:spcAft>
              <a:buNone/>
            </a:pPr>
            <a:r>
              <a:rPr lang="is-IS" sz="1200"/>
              <a:t>▪ Gera viðræðuáætlanir virkar og fara eftir þeim.</a:t>
            </a:r>
            <a:endParaRPr sz="1200"/>
          </a:p>
          <a:p>
            <a:pPr marL="0" lvl="0" indent="0" algn="l" rtl="0">
              <a:spcBef>
                <a:spcPts val="1000"/>
              </a:spcBef>
              <a:spcAft>
                <a:spcPts val="0"/>
              </a:spcAft>
              <a:buNone/>
            </a:pPr>
            <a:r>
              <a:rPr lang="is-IS" sz="1200"/>
              <a:t>▪ Góð verkstjórn ríkissáttasemjara.</a:t>
            </a:r>
            <a:endParaRPr sz="1200"/>
          </a:p>
          <a:p>
            <a:pPr marL="0" lvl="0" indent="0" algn="l" rtl="0">
              <a:spcBef>
                <a:spcPts val="1000"/>
              </a:spcBef>
              <a:spcAft>
                <a:spcPts val="0"/>
              </a:spcAft>
              <a:buNone/>
            </a:pPr>
            <a:r>
              <a:rPr lang="is-IS" sz="1200"/>
              <a:t>▪ Hafa ákvæði um að verkföll og vinnustöðvanir geti hafist um leið og samningur rennur út.</a:t>
            </a:r>
            <a:endParaRPr sz="1200"/>
          </a:p>
          <a:p>
            <a:pPr marL="0" lvl="0" indent="0" algn="l" rtl="0">
              <a:spcBef>
                <a:spcPts val="1000"/>
              </a:spcBef>
              <a:spcAft>
                <a:spcPts val="0"/>
              </a:spcAft>
              <a:buNone/>
            </a:pPr>
            <a:r>
              <a:rPr lang="is-IS" sz="1200"/>
              <a:t>▪ Hafa tímalínu/fresti.</a:t>
            </a:r>
            <a:endParaRPr sz="1200"/>
          </a:p>
          <a:p>
            <a:pPr marL="0" lvl="0" indent="0" algn="l" rtl="0">
              <a:spcBef>
                <a:spcPts val="1000"/>
              </a:spcBef>
              <a:spcAft>
                <a:spcPts val="0"/>
              </a:spcAft>
              <a:buNone/>
            </a:pPr>
            <a:r>
              <a:rPr lang="is-IS" sz="1200"/>
              <a:t>▪ Halda undirbúningsfund ca. ári fyrir lok samnings.</a:t>
            </a:r>
            <a:endParaRPr sz="1200"/>
          </a:p>
          <a:p>
            <a:pPr marL="0" lvl="0" indent="0" algn="l" rtl="0">
              <a:spcBef>
                <a:spcPts val="1000"/>
              </a:spcBef>
              <a:spcAft>
                <a:spcPts val="0"/>
              </a:spcAft>
              <a:buNone/>
            </a:pPr>
            <a:r>
              <a:rPr lang="is-IS" sz="1200"/>
              <a:t>▪ Hefja fyrr viðræður.</a:t>
            </a:r>
            <a:endParaRPr sz="1200"/>
          </a:p>
          <a:p>
            <a:pPr marL="0" lvl="0" indent="0" algn="l" rtl="0">
              <a:spcBef>
                <a:spcPts val="1000"/>
              </a:spcBef>
              <a:spcAft>
                <a:spcPts val="0"/>
              </a:spcAft>
              <a:buNone/>
            </a:pPr>
            <a:r>
              <a:rPr lang="is-IS" sz="1200"/>
              <a:t>▪ Hefja samningaviðræður af fullri alvöru undir stjórn sáttasemjara, t.d. 6 mánuðum áður en gildandi samningur rennur út.</a:t>
            </a:r>
            <a:endParaRPr sz="1200"/>
          </a:p>
          <a:p>
            <a:pPr marL="0" lvl="0" indent="0" algn="l" rtl="0">
              <a:spcBef>
                <a:spcPts val="1000"/>
              </a:spcBef>
              <a:spcAft>
                <a:spcPts val="0"/>
              </a:spcAft>
              <a:buNone/>
            </a:pPr>
            <a:r>
              <a:rPr lang="is-IS" sz="1200"/>
              <a:t>▪ Hefja viðræður fyrr áður en samningar renna út.</a:t>
            </a:r>
            <a:endParaRPr sz="1200"/>
          </a:p>
          <a:p>
            <a:pPr marL="0" lvl="0" indent="0" algn="l" rtl="0">
              <a:spcBef>
                <a:spcPts val="1000"/>
              </a:spcBef>
              <a:spcAft>
                <a:spcPts val="0"/>
              </a:spcAft>
              <a:buNone/>
            </a:pPr>
            <a:r>
              <a:rPr lang="is-IS" sz="1200"/>
              <a:t>▪ Hefja viðræður fyrr og móta skýra áætlun og boða viðsemjendur að borðinu.</a:t>
            </a:r>
            <a:endParaRPr sz="1200"/>
          </a:p>
          <a:p>
            <a:pPr marL="0" lvl="0" indent="0" algn="l" rtl="0">
              <a:spcBef>
                <a:spcPts val="1000"/>
              </a:spcBef>
              <a:spcAft>
                <a:spcPts val="0"/>
              </a:spcAft>
              <a:buNone/>
            </a:pPr>
            <a:r>
              <a:rPr lang="is-IS" sz="1200"/>
              <a:t>▪ Hefja viðræður mun fyrr.</a:t>
            </a:r>
            <a:endParaRPr sz="1200"/>
          </a:p>
          <a:p>
            <a:pPr marL="0" lvl="0" indent="0" algn="l" rtl="0">
              <a:spcBef>
                <a:spcPts val="1000"/>
              </a:spcBef>
              <a:spcAft>
                <a:spcPts val="0"/>
              </a:spcAft>
              <a:buNone/>
            </a:pPr>
            <a:r>
              <a:rPr lang="is-IS" sz="1200"/>
              <a:t>▪ Hefja viðræður tímanlega.</a:t>
            </a:r>
            <a:endParaRPr sz="1200"/>
          </a:p>
          <a:p>
            <a:pPr marL="0" lvl="0" indent="0" algn="l" rtl="0">
              <a:spcBef>
                <a:spcPts val="1000"/>
              </a:spcBef>
              <a:spcAft>
                <a:spcPts val="0"/>
              </a:spcAft>
              <a:buNone/>
            </a:pPr>
            <a:r>
              <a:rPr lang="is-IS" sz="1200"/>
              <a:t>▪ Heimild í lögum til að hefja viðræður fyrr. Gera skýrt innrammaða viðræðuáætlun</a:t>
            </a:r>
            <a:endParaRPr sz="1200"/>
          </a:p>
        </p:txBody>
      </p:sp>
      <p:sp>
        <p:nvSpPr>
          <p:cNvPr id="1092" name="Google Shape;1092;gde62f1b598_0_93"/>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Hlutverk og „valdsvið“ ríkissáttasemjara sé skýrara.</a:t>
            </a:r>
            <a:endParaRPr sz="1200"/>
          </a:p>
          <a:p>
            <a:pPr marL="0" lvl="0" indent="0" algn="l" rtl="0">
              <a:spcBef>
                <a:spcPts val="1000"/>
              </a:spcBef>
              <a:spcAft>
                <a:spcPts val="0"/>
              </a:spcAft>
              <a:buNone/>
            </a:pPr>
            <a:r>
              <a:rPr lang="is-IS" sz="1200"/>
              <a:t>▪ Hugsanlega þarf að festa þetta í lög.</a:t>
            </a:r>
            <a:endParaRPr sz="1200"/>
          </a:p>
          <a:p>
            <a:pPr marL="0" lvl="0" indent="0" algn="l" rtl="0">
              <a:spcBef>
                <a:spcPts val="1000"/>
              </a:spcBef>
              <a:spcAft>
                <a:spcPts val="0"/>
              </a:spcAft>
              <a:buNone/>
            </a:pPr>
            <a:r>
              <a:rPr lang="is-IS" sz="1200"/>
              <a:t>▪ Jafna stöðu aðila við samningaborðið, launamenn eiga almenn erfitt með að skapa sér jafnstöðu við samningaborðið án þess að brýna verkfallsvopnið með tilheyrandi róti á vinnumarkaði.</a:t>
            </a:r>
            <a:endParaRPr sz="1200"/>
          </a:p>
          <a:p>
            <a:pPr marL="0" lvl="0" indent="0" algn="l" rtl="0">
              <a:spcBef>
                <a:spcPts val="1000"/>
              </a:spcBef>
              <a:spcAft>
                <a:spcPts val="0"/>
              </a:spcAft>
              <a:buNone/>
            </a:pPr>
            <a:r>
              <a:rPr lang="is-IS" sz="1200"/>
              <a:t>▪ Jafnvel þyrfti að vera sektar ákvæði ef ekki er búið að semja áður en samningur rennur út.</a:t>
            </a:r>
            <a:endParaRPr sz="1200"/>
          </a:p>
          <a:p>
            <a:pPr marL="0" lvl="0" indent="0" algn="l" rtl="0">
              <a:spcBef>
                <a:spcPts val="1000"/>
              </a:spcBef>
              <a:spcAft>
                <a:spcPts val="0"/>
              </a:spcAft>
              <a:buNone/>
            </a:pPr>
            <a:r>
              <a:rPr lang="is-IS" sz="1200"/>
              <a:t>▪ Kjarasamningar þurfa að gilda frá síðasta samningi, sama hvenær skrifað er undir.</a:t>
            </a:r>
            <a:endParaRPr sz="1200"/>
          </a:p>
          <a:p>
            <a:pPr marL="0" lvl="0" indent="0" algn="l" rtl="0">
              <a:spcBef>
                <a:spcPts val="1000"/>
              </a:spcBef>
              <a:spcAft>
                <a:spcPts val="0"/>
              </a:spcAft>
              <a:buNone/>
            </a:pPr>
            <a:r>
              <a:rPr lang="is-IS" sz="1200"/>
              <a:t>▪ Kjarasamningur tekur við af kjarasamningi óháð lengd nýrrar niðurstöðu.</a:t>
            </a:r>
            <a:endParaRPr sz="1200"/>
          </a:p>
          <a:p>
            <a:pPr marL="0" lvl="0" indent="0" algn="l" rtl="0">
              <a:spcBef>
                <a:spcPts val="1000"/>
              </a:spcBef>
              <a:spcAft>
                <a:spcPts val="0"/>
              </a:spcAft>
              <a:buNone/>
            </a:pPr>
            <a:r>
              <a:rPr lang="is-IS" sz="1200"/>
              <a:t>▪ Lagasetning um að samningur taki við af samningi.</a:t>
            </a:r>
            <a:endParaRPr sz="1200"/>
          </a:p>
          <a:p>
            <a:pPr marL="0" lvl="0" indent="0" algn="l" rtl="0">
              <a:spcBef>
                <a:spcPts val="1000"/>
              </a:spcBef>
              <a:spcAft>
                <a:spcPts val="0"/>
              </a:spcAft>
              <a:buNone/>
            </a:pPr>
            <a:r>
              <a:rPr lang="is-IS" sz="1200"/>
              <a:t>▪ Lagasetning.</a:t>
            </a:r>
            <a:endParaRPr sz="1200"/>
          </a:p>
          <a:p>
            <a:pPr marL="0" lvl="0" indent="0" algn="l" rtl="0">
              <a:spcBef>
                <a:spcPts val="1000"/>
              </a:spcBef>
              <a:spcAft>
                <a:spcPts val="0"/>
              </a:spcAft>
              <a:buNone/>
            </a:pPr>
            <a:r>
              <a:rPr lang="is-IS" sz="1200"/>
              <a:t>▪ Lengja umboð samninganefnda, hafa virkari aðkomu RSS.</a:t>
            </a:r>
            <a:endParaRPr sz="1200"/>
          </a:p>
          <a:p>
            <a:pPr marL="0" lvl="0" indent="0" algn="l" rtl="0">
              <a:spcBef>
                <a:spcPts val="1000"/>
              </a:spcBef>
              <a:spcAft>
                <a:spcPts val="0"/>
              </a:spcAft>
              <a:buNone/>
            </a:pPr>
            <a:r>
              <a:rPr lang="is-IS" sz="1200"/>
              <a:t>▪ Lögfesta að nýr samningur tekur við af eldri.</a:t>
            </a:r>
            <a:endParaRPr sz="1200"/>
          </a:p>
          <a:p>
            <a:pPr marL="0" lvl="0" indent="0" algn="l" rtl="0">
              <a:spcBef>
                <a:spcPts val="1000"/>
              </a:spcBef>
              <a:spcAft>
                <a:spcPts val="0"/>
              </a:spcAft>
              <a:buNone/>
            </a:pPr>
            <a:r>
              <a:rPr lang="is-IS" sz="1200"/>
              <a:t>▪ Lögfesta að samningur taki við af samningi, spara tíma.</a:t>
            </a:r>
            <a:endParaRPr sz="1200"/>
          </a:p>
          <a:p>
            <a:pPr marL="0" lvl="0" indent="0" algn="l" rtl="0">
              <a:spcBef>
                <a:spcPts val="1000"/>
              </a:spcBef>
              <a:spcAft>
                <a:spcPts val="0"/>
              </a:spcAft>
              <a:buNone/>
            </a:pPr>
            <a:r>
              <a:rPr lang="is-IS" sz="1200"/>
              <a:t>▪ Málum sé vísað til sáttasemjara eftir 6 árangurslausa fundi. Miklu ákveðnari aðkoma sáttasemjara um vinnubrögð.</a:t>
            </a:r>
            <a:endParaRPr sz="1200"/>
          </a:p>
        </p:txBody>
      </p:sp>
      <p:sp>
        <p:nvSpPr>
          <p:cNvPr id="1093" name="Google Shape;1093;gde62f1b598_0_93"/>
          <p:cNvSpPr txBox="1"/>
          <p:nvPr/>
        </p:nvSpPr>
        <p:spPr>
          <a:xfrm>
            <a:off x="0" y="601425"/>
            <a:ext cx="22710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Ótilgreindir svöruðu...</a:t>
            </a:r>
            <a:endParaRPr sz="1500" i="1"/>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gde62f1b598_0_99"/>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is-IS" sz="1200"/>
              <a:t>▪ Jafna stöðu aðila við samningaborðið, launamenn eiga almenn erfitt með að skapa sér jafnstöðu við samningaborðið án þess að brýna verkfallsvopnið með tilheyrandi róti á vinnumarkaði.</a:t>
            </a:r>
            <a:endParaRPr sz="1200"/>
          </a:p>
          <a:p>
            <a:pPr marL="0" lvl="0" indent="0" algn="l" rtl="0">
              <a:spcBef>
                <a:spcPts val="1000"/>
              </a:spcBef>
              <a:spcAft>
                <a:spcPts val="0"/>
              </a:spcAft>
              <a:buNone/>
            </a:pPr>
            <a:r>
              <a:rPr lang="is-IS" sz="1200"/>
              <a:t>▪ Jafnvel þyrfti að vera sektar ákvæði ef ekki er búið að semja áður en samningur rennur út.</a:t>
            </a:r>
            <a:endParaRPr sz="1200"/>
          </a:p>
          <a:p>
            <a:pPr marL="0" lvl="0" indent="0" algn="l" rtl="0">
              <a:spcBef>
                <a:spcPts val="1000"/>
              </a:spcBef>
              <a:spcAft>
                <a:spcPts val="0"/>
              </a:spcAft>
              <a:buNone/>
            </a:pPr>
            <a:r>
              <a:rPr lang="is-IS" sz="1200"/>
              <a:t>▪ Kjarasamningar þurfa að gilda frá síðasta samningi, sama hvenær skrifað er undir.</a:t>
            </a:r>
            <a:endParaRPr sz="1200"/>
          </a:p>
          <a:p>
            <a:pPr marL="0" lvl="0" indent="0" algn="l" rtl="0">
              <a:spcBef>
                <a:spcPts val="1000"/>
              </a:spcBef>
              <a:spcAft>
                <a:spcPts val="0"/>
              </a:spcAft>
              <a:buNone/>
            </a:pPr>
            <a:r>
              <a:rPr lang="is-IS" sz="1200"/>
              <a:t>▪ Kjarasamningur tekur við af kjarasamningi óháð lengd nýrrar niðurstöðu.</a:t>
            </a:r>
            <a:endParaRPr sz="1200"/>
          </a:p>
          <a:p>
            <a:pPr marL="0" lvl="0" indent="0" algn="l" rtl="0">
              <a:spcBef>
                <a:spcPts val="1000"/>
              </a:spcBef>
              <a:spcAft>
                <a:spcPts val="0"/>
              </a:spcAft>
              <a:buNone/>
            </a:pPr>
            <a:r>
              <a:rPr lang="is-IS" sz="1200"/>
              <a:t>▪ Lagasetning um að samningur taki við af samningi.</a:t>
            </a:r>
            <a:endParaRPr sz="1200"/>
          </a:p>
          <a:p>
            <a:pPr marL="0" lvl="0" indent="0" algn="l" rtl="0">
              <a:spcBef>
                <a:spcPts val="1000"/>
              </a:spcBef>
              <a:spcAft>
                <a:spcPts val="0"/>
              </a:spcAft>
              <a:buNone/>
            </a:pPr>
            <a:r>
              <a:rPr lang="is-IS" sz="1200"/>
              <a:t>▪ Lagasetning.</a:t>
            </a:r>
            <a:endParaRPr sz="1200"/>
          </a:p>
          <a:p>
            <a:pPr marL="0" lvl="0" indent="0" algn="l" rtl="0">
              <a:spcBef>
                <a:spcPts val="1000"/>
              </a:spcBef>
              <a:spcAft>
                <a:spcPts val="0"/>
              </a:spcAft>
              <a:buNone/>
            </a:pPr>
            <a:r>
              <a:rPr lang="is-IS" sz="1200"/>
              <a:t>▪ Lengja umboð samninganefnda, hafa virkari aðkomu RSS.</a:t>
            </a:r>
            <a:endParaRPr sz="1200"/>
          </a:p>
          <a:p>
            <a:pPr marL="0" lvl="0" indent="0" algn="l" rtl="0">
              <a:spcBef>
                <a:spcPts val="1000"/>
              </a:spcBef>
              <a:spcAft>
                <a:spcPts val="0"/>
              </a:spcAft>
              <a:buNone/>
            </a:pPr>
            <a:r>
              <a:rPr lang="is-IS" sz="1200"/>
              <a:t>▪ Lögfesta að nýr samningur tekur við af eldri.</a:t>
            </a:r>
            <a:endParaRPr sz="1200"/>
          </a:p>
          <a:p>
            <a:pPr marL="0" lvl="0" indent="0" algn="l" rtl="0">
              <a:spcBef>
                <a:spcPts val="1000"/>
              </a:spcBef>
              <a:spcAft>
                <a:spcPts val="0"/>
              </a:spcAft>
              <a:buNone/>
            </a:pPr>
            <a:r>
              <a:rPr lang="is-IS" sz="1200"/>
              <a:t>▪ Lögfesta að samningur taki við af samningi, spara tíma.</a:t>
            </a:r>
            <a:endParaRPr sz="1200"/>
          </a:p>
          <a:p>
            <a:pPr marL="0" lvl="0" indent="0" algn="l" rtl="0">
              <a:spcBef>
                <a:spcPts val="1000"/>
              </a:spcBef>
              <a:spcAft>
                <a:spcPts val="0"/>
              </a:spcAft>
              <a:buNone/>
            </a:pPr>
            <a:r>
              <a:rPr lang="is-IS" sz="1200"/>
              <a:t>▪ Málum sé vísað til sáttasemjara eftir 6 árangurslausa fundi. Miklu ákveðnari aðkoma sáttasemjara um vinnubrögð.</a:t>
            </a:r>
            <a:endParaRPr sz="1200"/>
          </a:p>
          <a:p>
            <a:pPr marL="0" lvl="0" indent="0" algn="l" rtl="0">
              <a:spcBef>
                <a:spcPts val="1000"/>
              </a:spcBef>
              <a:spcAft>
                <a:spcPts val="0"/>
              </a:spcAft>
              <a:buNone/>
            </a:pPr>
            <a:r>
              <a:rPr lang="is-IS" sz="1200"/>
              <a:t>▪ Meira vald sáttasemjara.</a:t>
            </a:r>
            <a:endParaRPr sz="1200"/>
          </a:p>
          <a:p>
            <a:pPr marL="0" lvl="0" indent="0" algn="l" rtl="0">
              <a:spcBef>
                <a:spcPts val="1000"/>
              </a:spcBef>
              <a:spcAft>
                <a:spcPts val="0"/>
              </a:spcAft>
              <a:buNone/>
            </a:pPr>
            <a:r>
              <a:rPr lang="is-IS" sz="1200"/>
              <a:t>▪ Mér finnst að sa eigi að hafa umboð til að semja við okkur eða allavega einhver sem hefur umboð. En ekki að þurfa að bíða alltaf eftir svörum að utan frá eigendum.</a:t>
            </a:r>
            <a:endParaRPr sz="1200"/>
          </a:p>
          <a:p>
            <a:pPr marL="0" lvl="0" indent="0" algn="l" rtl="0">
              <a:spcBef>
                <a:spcPts val="1000"/>
              </a:spcBef>
              <a:spcAft>
                <a:spcPts val="0"/>
              </a:spcAft>
              <a:buNone/>
            </a:pPr>
            <a:r>
              <a:rPr lang="is-IS" sz="1200"/>
              <a:t>▪ Myndi vilja sjá viðræðuáætlun sem myndi vera notuð sem aðstoðartól þannig að ekki verði farið út fyrir þau atriði.</a:t>
            </a:r>
            <a:endParaRPr sz="1200"/>
          </a:p>
          <a:p>
            <a:pPr marL="0" lvl="0" indent="0" algn="l" rtl="0">
              <a:spcBef>
                <a:spcPts val="1000"/>
              </a:spcBef>
              <a:spcAft>
                <a:spcPts val="0"/>
              </a:spcAft>
              <a:buNone/>
            </a:pPr>
            <a:r>
              <a:rPr lang="is-IS" sz="1200"/>
              <a:t>▪ Mætti „leikstýra“ viðsemjendum meira/betur eða markvissara.</a:t>
            </a:r>
            <a:endParaRPr sz="1200"/>
          </a:p>
          <a:p>
            <a:pPr marL="0" lvl="0" indent="0" algn="l" rtl="0">
              <a:spcBef>
                <a:spcPts val="1000"/>
              </a:spcBef>
              <a:spcAft>
                <a:spcPts val="0"/>
              </a:spcAft>
              <a:buNone/>
            </a:pPr>
            <a:r>
              <a:rPr lang="is-IS" sz="1200"/>
              <a:t>▪ Mætti nýta betur þjónustu ríkissáttasemjara til verkstjórnar.</a:t>
            </a:r>
            <a:endParaRPr sz="1200"/>
          </a:p>
          <a:p>
            <a:pPr marL="0" lvl="0" indent="0" algn="l" rtl="0">
              <a:spcBef>
                <a:spcPts val="1000"/>
              </a:spcBef>
              <a:spcAft>
                <a:spcPts val="0"/>
              </a:spcAft>
              <a:buNone/>
            </a:pPr>
            <a:r>
              <a:rPr lang="is-IS" sz="1200"/>
              <a:t>▪ Námskeið RSS var mjög gott, mætti vel gera að skyldu.</a:t>
            </a:r>
            <a:endParaRPr sz="1200"/>
          </a:p>
          <a:p>
            <a:pPr marL="0" lvl="0" indent="0" algn="l" rtl="0">
              <a:spcBef>
                <a:spcPts val="1000"/>
              </a:spcBef>
              <a:spcAft>
                <a:spcPts val="0"/>
              </a:spcAft>
              <a:buNone/>
            </a:pPr>
            <a:r>
              <a:rPr lang="is-IS" sz="1200"/>
              <a:t>▪ Nei.</a:t>
            </a:r>
            <a:endParaRPr sz="1200"/>
          </a:p>
          <a:p>
            <a:pPr marL="0" lvl="0" indent="0" algn="l" rtl="0">
              <a:spcBef>
                <a:spcPts val="1000"/>
              </a:spcBef>
              <a:spcAft>
                <a:spcPts val="0"/>
              </a:spcAft>
              <a:buNone/>
            </a:pPr>
            <a:r>
              <a:rPr lang="is-IS" sz="1200"/>
              <a:t>▪ Norræna samningamódelið.</a:t>
            </a:r>
            <a:endParaRPr sz="1200"/>
          </a:p>
          <a:p>
            <a:pPr marL="0" lvl="0" indent="0" algn="l" rtl="0">
              <a:spcBef>
                <a:spcPts val="1000"/>
              </a:spcBef>
              <a:spcAft>
                <a:spcPts val="0"/>
              </a:spcAft>
              <a:buNone/>
            </a:pPr>
            <a:r>
              <a:rPr lang="is-IS" sz="1200"/>
              <a:t>▪ Ríkissáttasemjari gæti stýrt því að tilboð og gagntilboð liggi fyrir löngu áður en samningar renna út.</a:t>
            </a:r>
            <a:endParaRPr sz="1200"/>
          </a:p>
        </p:txBody>
      </p:sp>
      <p:sp>
        <p:nvSpPr>
          <p:cNvPr id="1100" name="Google Shape;1100;gde62f1b598_0_99"/>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a:t>▪ Salek.</a:t>
            </a:r>
            <a:endParaRPr sz="1200"/>
          </a:p>
          <a:p>
            <a:pPr marL="0" lvl="0" indent="0" algn="l" rtl="0">
              <a:spcBef>
                <a:spcPts val="1000"/>
              </a:spcBef>
              <a:spcAft>
                <a:spcPts val="0"/>
              </a:spcAft>
              <a:buNone/>
            </a:pPr>
            <a:r>
              <a:rPr lang="is-IS" sz="1200"/>
              <a:t>▪ Samningaferlið hefjist fyrr.</a:t>
            </a:r>
            <a:endParaRPr sz="1200"/>
          </a:p>
          <a:p>
            <a:pPr marL="0" lvl="0" indent="0" algn="l" rtl="0">
              <a:spcBef>
                <a:spcPts val="1000"/>
              </a:spcBef>
              <a:spcAft>
                <a:spcPts val="0"/>
              </a:spcAft>
              <a:buNone/>
            </a:pPr>
            <a:r>
              <a:rPr lang="is-IS" sz="1200"/>
              <a:t>▪ Samningagerð tók allt of langan tíma frá því samningar voru lausir.</a:t>
            </a:r>
            <a:endParaRPr sz="1200"/>
          </a:p>
          <a:p>
            <a:pPr marL="0" lvl="0" indent="0" algn="l" rtl="0">
              <a:spcBef>
                <a:spcPts val="1000"/>
              </a:spcBef>
              <a:spcAft>
                <a:spcPts val="0"/>
              </a:spcAft>
              <a:buNone/>
            </a:pPr>
            <a:r>
              <a:rPr lang="is-IS" sz="1200"/>
              <a:t>▪ Samningaviðræður hefjst töluvert áður en samningar renna út.</a:t>
            </a:r>
            <a:endParaRPr sz="1200"/>
          </a:p>
          <a:p>
            <a:pPr marL="0" lvl="0" indent="0" algn="l" rtl="0">
              <a:spcBef>
                <a:spcPts val="1000"/>
              </a:spcBef>
              <a:spcAft>
                <a:spcPts val="0"/>
              </a:spcAft>
              <a:buNone/>
            </a:pPr>
            <a:r>
              <a:rPr lang="is-IS" sz="1200"/>
              <a:t>▪ Samningsaðilar leggi fram með góðum fyrirvara greinargerð um áhersluatriði önnur en beinar launabreytingar.</a:t>
            </a:r>
            <a:endParaRPr sz="1200"/>
          </a:p>
          <a:p>
            <a:pPr marL="0" lvl="0" indent="0" algn="l" rtl="0">
              <a:spcBef>
                <a:spcPts val="1000"/>
              </a:spcBef>
              <a:spcAft>
                <a:spcPts val="0"/>
              </a:spcAft>
              <a:buNone/>
            </a:pPr>
            <a:r>
              <a:rPr lang="is-IS" sz="1200"/>
              <a:t>▪ Samningur skal taka við af samningi. Slíkt á ekki að þurfa að reyna að semja um í hvert skipti. Því þá hagnast atvinnurekendum og það skapar tortryggni.</a:t>
            </a:r>
            <a:endParaRPr sz="1200"/>
          </a:p>
          <a:p>
            <a:pPr marL="0" lvl="0" indent="0" algn="l" rtl="0">
              <a:spcBef>
                <a:spcPts val="1000"/>
              </a:spcBef>
              <a:spcAft>
                <a:spcPts val="0"/>
              </a:spcAft>
              <a:buNone/>
            </a:pPr>
            <a:r>
              <a:rPr lang="is-IS" sz="1200"/>
              <a:t>▪ Samræma kjarasamninga innan sambanda fækka þeim.</a:t>
            </a:r>
            <a:endParaRPr sz="1200"/>
          </a:p>
          <a:p>
            <a:pPr marL="0" lvl="0" indent="0" algn="l" rtl="0">
              <a:spcBef>
                <a:spcPts val="1000"/>
              </a:spcBef>
              <a:spcAft>
                <a:spcPts val="0"/>
              </a:spcAft>
              <a:buNone/>
            </a:pPr>
            <a:r>
              <a:rPr lang="is-IS" sz="1200"/>
              <a:t>▪ Sektir ef ekki byrjað að hefja alvöru viðræður þegar 30% er eftir að samningstímanum.</a:t>
            </a:r>
            <a:endParaRPr sz="1200"/>
          </a:p>
          <a:p>
            <a:pPr marL="0" lvl="0" indent="0" algn="l" rtl="0">
              <a:spcBef>
                <a:spcPts val="1000"/>
              </a:spcBef>
              <a:spcAft>
                <a:spcPts val="0"/>
              </a:spcAft>
              <a:buNone/>
            </a:pPr>
            <a:r>
              <a:rPr lang="is-IS" sz="1200"/>
              <a:t>▪ Setja inn ákvæði um að samningar fari sjálkrafa til sáttasemjara eftir að þeir renna út.</a:t>
            </a:r>
            <a:endParaRPr sz="1200"/>
          </a:p>
          <a:p>
            <a:pPr marL="0" lvl="0" indent="0" algn="l" rtl="0">
              <a:spcBef>
                <a:spcPts val="1000"/>
              </a:spcBef>
              <a:spcAft>
                <a:spcPts val="0"/>
              </a:spcAft>
              <a:buNone/>
            </a:pPr>
            <a:r>
              <a:rPr lang="is-IS" sz="1200"/>
              <a:t>▪ Setja inn efnahagslega hvata í fyrri samning, t.d. ef ekki er búið að semja áður en samningurinn rennur út gerist eitthvað, einskiptis greiðsla eða launahækkun út frá launavísitölu.</a:t>
            </a:r>
            <a:endParaRPr sz="1200"/>
          </a:p>
          <a:p>
            <a:pPr marL="0" lvl="0" indent="0" algn="l" rtl="0">
              <a:spcBef>
                <a:spcPts val="1000"/>
              </a:spcBef>
              <a:spcAft>
                <a:spcPts val="0"/>
              </a:spcAft>
              <a:buNone/>
            </a:pPr>
            <a:r>
              <a:rPr lang="is-IS" sz="1200"/>
              <a:t>▪ Setja inn í samninga að fundir skulu hefjast 6 mánuðum áður en sá fyrri rennur út og skylda menn til að mæta á fundi.</a:t>
            </a:r>
            <a:endParaRPr sz="1200"/>
          </a:p>
          <a:p>
            <a:pPr marL="0" lvl="0" indent="0" algn="l" rtl="0">
              <a:spcBef>
                <a:spcPts val="1000"/>
              </a:spcBef>
              <a:spcAft>
                <a:spcPts val="0"/>
              </a:spcAft>
              <a:buNone/>
            </a:pPr>
            <a:r>
              <a:rPr lang="is-IS" sz="1200"/>
              <a:t>▪ Setja sér markmið, eða að ná árangri fljótt.</a:t>
            </a:r>
            <a:endParaRPr sz="1200"/>
          </a:p>
          <a:p>
            <a:pPr marL="0" lvl="0" indent="0" algn="l" rtl="0">
              <a:spcBef>
                <a:spcPts val="1000"/>
              </a:spcBef>
              <a:spcAft>
                <a:spcPts val="0"/>
              </a:spcAft>
              <a:buNone/>
            </a:pPr>
            <a:r>
              <a:rPr lang="is-IS" sz="1200"/>
              <a:t>▪ Setja það í lög.</a:t>
            </a:r>
            <a:endParaRPr sz="1200"/>
          </a:p>
          <a:p>
            <a:pPr marL="0" lvl="0" indent="0" algn="l" rtl="0">
              <a:spcBef>
                <a:spcPts val="1000"/>
              </a:spcBef>
              <a:spcAft>
                <a:spcPts val="0"/>
              </a:spcAft>
              <a:buNone/>
            </a:pPr>
            <a:r>
              <a:rPr lang="is-IS" sz="1200"/>
              <a:t>▪ Sjá til þess að samtalið eigi sér stað með samfellu og ekki langt á milli funda.</a:t>
            </a:r>
            <a:endParaRPr sz="1200"/>
          </a:p>
          <a:p>
            <a:pPr marL="0" lvl="0" indent="0" algn="l" rtl="0">
              <a:spcBef>
                <a:spcPts val="1000"/>
              </a:spcBef>
              <a:spcAft>
                <a:spcPts val="0"/>
              </a:spcAft>
              <a:buNone/>
            </a:pPr>
            <a:r>
              <a:rPr lang="is-IS" sz="1200"/>
              <a:t>▪ Skipulagið látið virka.</a:t>
            </a:r>
            <a:endParaRPr sz="1200"/>
          </a:p>
        </p:txBody>
      </p:sp>
      <p:sp>
        <p:nvSpPr>
          <p:cNvPr id="1101" name="Google Shape;1101;gde62f1b598_0_99"/>
          <p:cNvSpPr txBox="1"/>
          <p:nvPr/>
        </p:nvSpPr>
        <p:spPr>
          <a:xfrm>
            <a:off x="0" y="601425"/>
            <a:ext cx="22710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Ótilgreindir svöruðu...</a:t>
            </a:r>
            <a:endParaRPr sz="1500" i="1"/>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de62f1b598_0_105"/>
          <p:cNvSpPr txBox="1">
            <a:spLocks noGrp="1"/>
          </p:cNvSpPr>
          <p:nvPr>
            <p:ph type="body" idx="1"/>
          </p:nvPr>
        </p:nvSpPr>
        <p:spPr>
          <a:xfrm>
            <a:off x="35472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Skipulögð vinnubrögð viðsemjenda.</a:t>
            </a:r>
            <a:endParaRPr sz="1200"/>
          </a:p>
          <a:p>
            <a:pPr marL="0" lvl="0" indent="0" algn="l" rtl="0">
              <a:spcBef>
                <a:spcPts val="1000"/>
              </a:spcBef>
              <a:spcAft>
                <a:spcPts val="0"/>
              </a:spcAft>
              <a:buNone/>
            </a:pPr>
            <a:r>
              <a:rPr lang="is-IS" sz="1200"/>
              <a:t>▪ Skylda að samningar séu afturvirkir til loka síðasta samnings.</a:t>
            </a:r>
            <a:endParaRPr sz="1200"/>
          </a:p>
          <a:p>
            <a:pPr marL="0" lvl="0" indent="0" algn="l" rtl="0">
              <a:spcBef>
                <a:spcPts val="1000"/>
              </a:spcBef>
              <a:spcAft>
                <a:spcPts val="0"/>
              </a:spcAft>
              <a:buNone/>
            </a:pPr>
            <a:r>
              <a:rPr lang="is-IS" sz="1200"/>
              <a:t>▪ Skýrar og almennar reglur um að samningur taki við af samningi.</a:t>
            </a:r>
            <a:endParaRPr sz="1200"/>
          </a:p>
          <a:p>
            <a:pPr marL="0" lvl="0" indent="0" algn="l" rtl="0">
              <a:spcBef>
                <a:spcPts val="1000"/>
              </a:spcBef>
              <a:spcAft>
                <a:spcPts val="0"/>
              </a:spcAft>
              <a:buNone/>
            </a:pPr>
            <a:r>
              <a:rPr lang="is-IS" sz="1200"/>
              <a:t>▪ Skýrari ákvæði í viðræðuáætlun varðandi byrjun viðræðna.</a:t>
            </a:r>
            <a:endParaRPr sz="1200"/>
          </a:p>
          <a:p>
            <a:pPr marL="0" lvl="0" indent="0" algn="l" rtl="0">
              <a:spcBef>
                <a:spcPts val="1000"/>
              </a:spcBef>
              <a:spcAft>
                <a:spcPts val="0"/>
              </a:spcAft>
              <a:buNone/>
            </a:pPr>
            <a:r>
              <a:rPr lang="is-IS" sz="1200"/>
              <a:t>▪ Skýrari lagaákvæði um gerð kjarasamninga.</a:t>
            </a:r>
            <a:endParaRPr sz="1200"/>
          </a:p>
          <a:p>
            <a:pPr marL="0" lvl="0" indent="0" algn="l" rtl="0">
              <a:spcBef>
                <a:spcPts val="1000"/>
              </a:spcBef>
              <a:spcAft>
                <a:spcPts val="0"/>
              </a:spcAft>
              <a:buNone/>
            </a:pPr>
            <a:r>
              <a:rPr lang="is-IS" sz="1200"/>
              <a:t>▪ Stífari fundasetu.</a:t>
            </a:r>
            <a:endParaRPr sz="1200"/>
          </a:p>
          <a:p>
            <a:pPr marL="0" lvl="0" indent="0" algn="l" rtl="0">
              <a:spcBef>
                <a:spcPts val="1000"/>
              </a:spcBef>
              <a:spcAft>
                <a:spcPts val="0"/>
              </a:spcAft>
              <a:buNone/>
            </a:pPr>
            <a:r>
              <a:rPr lang="is-IS" sz="1200"/>
              <a:t>▪ Tölulegar upplýsingar liggji fyrir frá óháðum aðila.</a:t>
            </a:r>
            <a:endParaRPr sz="1200"/>
          </a:p>
          <a:p>
            <a:pPr marL="0" lvl="0" indent="0" algn="l" rtl="0">
              <a:spcBef>
                <a:spcPts val="1000"/>
              </a:spcBef>
              <a:spcAft>
                <a:spcPts val="0"/>
              </a:spcAft>
              <a:buNone/>
            </a:pPr>
            <a:r>
              <a:rPr lang="is-IS" sz="1200"/>
              <a:t>▪ Varða leiðina að samningnum í tímasetningum og halda aðilum við þær tímasetningar.</a:t>
            </a:r>
            <a:endParaRPr sz="1200"/>
          </a:p>
          <a:p>
            <a:pPr marL="0" lvl="0" indent="0" algn="l" rtl="0">
              <a:spcBef>
                <a:spcPts val="1000"/>
              </a:spcBef>
              <a:spcAft>
                <a:spcPts val="0"/>
              </a:spcAft>
              <a:buNone/>
            </a:pPr>
            <a:r>
              <a:rPr lang="is-IS" sz="1200"/>
              <a:t>▪ Verkstjórn ákveðnari.</a:t>
            </a:r>
            <a:endParaRPr sz="1200"/>
          </a:p>
          <a:p>
            <a:pPr marL="0" lvl="0" indent="0" algn="l" rtl="0">
              <a:spcBef>
                <a:spcPts val="1000"/>
              </a:spcBef>
              <a:spcAft>
                <a:spcPts val="0"/>
              </a:spcAft>
              <a:buNone/>
            </a:pPr>
            <a:r>
              <a:rPr lang="is-IS" sz="1200"/>
              <a:t>▪ Viðræðuáætlun verði betur fylgt eftir.</a:t>
            </a:r>
            <a:endParaRPr sz="1200"/>
          </a:p>
          <a:p>
            <a:pPr marL="0" lvl="0" indent="0" algn="l" rtl="0">
              <a:spcBef>
                <a:spcPts val="1000"/>
              </a:spcBef>
              <a:spcAft>
                <a:spcPts val="0"/>
              </a:spcAft>
              <a:buNone/>
            </a:pPr>
            <a:r>
              <a:rPr lang="is-IS" sz="1200"/>
              <a:t>▪ Viðræðuáætlun verði skýr, hnitmiðuð og skýr.</a:t>
            </a:r>
            <a:endParaRPr sz="1200"/>
          </a:p>
          <a:p>
            <a:pPr marL="0" lvl="0" indent="0" algn="l" rtl="0">
              <a:spcBef>
                <a:spcPts val="1000"/>
              </a:spcBef>
              <a:spcAft>
                <a:spcPts val="0"/>
              </a:spcAft>
              <a:buNone/>
            </a:pPr>
            <a:r>
              <a:rPr lang="is-IS" sz="1200"/>
              <a:t>▪ Vilji.</a:t>
            </a:r>
            <a:endParaRPr sz="1200"/>
          </a:p>
          <a:p>
            <a:pPr marL="0" lvl="0" indent="0" algn="l" rtl="0">
              <a:spcBef>
                <a:spcPts val="1000"/>
              </a:spcBef>
              <a:spcAft>
                <a:spcPts val="0"/>
              </a:spcAft>
              <a:buNone/>
            </a:pPr>
            <a:r>
              <a:rPr lang="is-IS" sz="1200"/>
              <a:t>▪ Virða ákvæði um viðræðuáætlun og fylgja tímaramma.</a:t>
            </a:r>
            <a:endParaRPr sz="1200"/>
          </a:p>
          <a:p>
            <a:pPr marL="0" lvl="0" indent="0" algn="l" rtl="0">
              <a:spcBef>
                <a:spcPts val="1000"/>
              </a:spcBef>
              <a:spcAft>
                <a:spcPts val="0"/>
              </a:spcAft>
              <a:buNone/>
            </a:pPr>
            <a:r>
              <a:rPr lang="is-IS" sz="1200"/>
              <a:t>▪ Væntanlega þarf að binda þetta í lög.</a:t>
            </a:r>
            <a:endParaRPr sz="1200"/>
          </a:p>
          <a:p>
            <a:pPr marL="0" lvl="0" indent="0" algn="l" rtl="0">
              <a:spcBef>
                <a:spcPts val="1000"/>
              </a:spcBef>
              <a:spcAft>
                <a:spcPts val="0"/>
              </a:spcAft>
              <a:buNone/>
            </a:pPr>
            <a:r>
              <a:rPr lang="is-IS" sz="1200"/>
              <a:t>▪ Væri allra hagur, tíðkast víð á Norðurlöndum.</a:t>
            </a:r>
            <a:endParaRPr sz="1200"/>
          </a:p>
          <a:p>
            <a:pPr marL="0" lvl="0" indent="0" algn="l" rtl="0">
              <a:spcBef>
                <a:spcPts val="1000"/>
              </a:spcBef>
              <a:spcAft>
                <a:spcPts val="0"/>
              </a:spcAft>
              <a:buNone/>
            </a:pPr>
            <a:r>
              <a:rPr lang="is-IS" sz="1200"/>
              <a:t>▪ Það á ekki að vera fjárhagslegur ávinningur aðila að draga samningagerð.</a:t>
            </a:r>
            <a:endParaRPr sz="1200"/>
          </a:p>
        </p:txBody>
      </p:sp>
      <p:sp>
        <p:nvSpPr>
          <p:cNvPr id="1108" name="Google Shape;1108;gde62f1b598_0_105"/>
          <p:cNvSpPr txBox="1">
            <a:spLocks noGrp="1"/>
          </p:cNvSpPr>
          <p:nvPr>
            <p:ph type="body" idx="1"/>
          </p:nvPr>
        </p:nvSpPr>
        <p:spPr>
          <a:xfrm>
            <a:off x="6408475" y="1193175"/>
            <a:ext cx="5493000" cy="5482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a:t>▪ Það eru alltaf hvatar hjá launamanni að semja sem fyrst en ekki atvinnurekenda, þessu þarf að breyta. t.d. með því að setja í lög að nýr samningur tekur gildi sama dag og fyrri rennur út = afturvirk launahækkun tryggð í lögum = með því að semja seint safnar atvinnurekandi upp skuld við launamann.</a:t>
            </a:r>
            <a:endParaRPr sz="1200"/>
          </a:p>
          <a:p>
            <a:pPr marL="0" lvl="0" indent="0" algn="l" rtl="0">
              <a:spcBef>
                <a:spcPts val="1000"/>
              </a:spcBef>
              <a:spcAft>
                <a:spcPts val="0"/>
              </a:spcAft>
              <a:buNone/>
            </a:pPr>
            <a:r>
              <a:rPr lang="is-IS" sz="1200"/>
              <a:t>▪ Það þarf að veita ríkissáttasemjara skýrara umboð, án þess að skerða á einhvern hátt umboð félaganna til samningsgerðar.</a:t>
            </a:r>
            <a:endParaRPr sz="1200"/>
          </a:p>
          <a:p>
            <a:pPr marL="0" lvl="0" indent="0" algn="l" rtl="0">
              <a:spcBef>
                <a:spcPts val="1000"/>
              </a:spcBef>
              <a:spcAft>
                <a:spcPts val="0"/>
              </a:spcAft>
              <a:buNone/>
            </a:pPr>
            <a:r>
              <a:rPr lang="is-IS" sz="1200"/>
              <a:t>▪ Það þarf að vera einhver hvati til að fá SA að borðinu mín upplifun er að þeir eru með það mikið af samningnum að þeir ráða ekki við þennan stóra pakka sem þeir eru með.</a:t>
            </a:r>
            <a:endParaRPr sz="1200"/>
          </a:p>
          <a:p>
            <a:pPr marL="0" lvl="0" indent="0" algn="l" rtl="0">
              <a:spcBef>
                <a:spcPts val="1000"/>
              </a:spcBef>
              <a:spcAft>
                <a:spcPts val="0"/>
              </a:spcAft>
              <a:buNone/>
            </a:pPr>
            <a:r>
              <a:rPr lang="is-IS" sz="1200"/>
              <a:t>▪ Það þurfa að vera starfandi vinnuhópar í undirbúningi.</a:t>
            </a:r>
            <a:endParaRPr sz="1200"/>
          </a:p>
          <a:p>
            <a:pPr marL="0" lvl="0" indent="0" algn="l" rtl="0">
              <a:spcBef>
                <a:spcPts val="1000"/>
              </a:spcBef>
              <a:spcAft>
                <a:spcPts val="0"/>
              </a:spcAft>
              <a:buNone/>
            </a:pPr>
            <a:r>
              <a:rPr lang="is-IS" sz="1200"/>
              <a:t>▪ Þetta kemur allt með gagnkvæmri virðingu viðsemjenda.</a:t>
            </a:r>
            <a:endParaRPr sz="1200"/>
          </a:p>
          <a:p>
            <a:pPr marL="0" lvl="0" indent="0" algn="l" rtl="0">
              <a:spcBef>
                <a:spcPts val="1000"/>
              </a:spcBef>
              <a:spcAft>
                <a:spcPts val="0"/>
              </a:spcAft>
              <a:buNone/>
            </a:pPr>
            <a:r>
              <a:rPr lang="is-IS" sz="1200"/>
              <a:t>▪ Því miður er ekki sátt t.d innan ASÍ um hvaða leiðir eigi að fara.</a:t>
            </a:r>
            <a:endParaRPr sz="1200"/>
          </a:p>
          <a:p>
            <a:pPr marL="0" lvl="0" indent="0" algn="l" rtl="0">
              <a:spcBef>
                <a:spcPts val="1000"/>
              </a:spcBef>
              <a:spcAft>
                <a:spcPts val="0"/>
              </a:spcAft>
              <a:buNone/>
            </a:pPr>
            <a:r>
              <a:rPr lang="is-IS" sz="1200"/>
              <a:t>▪ Þyrfti að fylgja viðræðuáætlunum (eru iðulega ekki virtar af fulltrúum atvinnurekenda, að öðru leyti en að skrifa undir þær).</a:t>
            </a:r>
            <a:endParaRPr sz="1200"/>
          </a:p>
        </p:txBody>
      </p:sp>
      <p:sp>
        <p:nvSpPr>
          <p:cNvPr id="1109" name="Google Shape;1109;gde62f1b598_0_105"/>
          <p:cNvSpPr txBox="1"/>
          <p:nvPr/>
        </p:nvSpPr>
        <p:spPr>
          <a:xfrm>
            <a:off x="0" y="601425"/>
            <a:ext cx="2271000" cy="324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BFBFBF"/>
              </a:buClr>
              <a:buSzPts val="1600"/>
              <a:buFont typeface="Arial"/>
              <a:buNone/>
            </a:pPr>
            <a:r>
              <a:rPr lang="is-IS" sz="1700" i="1">
                <a:solidFill>
                  <a:srgbClr val="BFBFBF"/>
                </a:solidFill>
                <a:latin typeface="Open Sans"/>
                <a:ea typeface="Open Sans"/>
                <a:cs typeface="Open Sans"/>
                <a:sym typeface="Open Sans"/>
              </a:rPr>
              <a:t>Ótilgreindir svöruðu...</a:t>
            </a:r>
            <a:endParaRPr sz="1500" i="1"/>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26"/>
          <p:cNvSpPr txBox="1">
            <a:spLocks noGrp="1"/>
          </p:cNvSpPr>
          <p:nvPr>
            <p:ph type="title"/>
          </p:nvPr>
        </p:nvSpPr>
        <p:spPr>
          <a:xfrm>
            <a:off x="838200" y="1026384"/>
            <a:ext cx="10515600" cy="9496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A5450"/>
              </a:buClr>
              <a:buSzPct val="100000"/>
              <a:buFont typeface="Open Sans"/>
              <a:buNone/>
            </a:pPr>
            <a:br>
              <a:rPr lang="is-IS">
                <a:solidFill>
                  <a:srgbClr val="5A5450"/>
                </a:solidFill>
              </a:rPr>
            </a:br>
            <a:r>
              <a:rPr lang="is-IS">
                <a:solidFill>
                  <a:srgbClr val="2F5496"/>
                </a:solidFill>
              </a:rPr>
              <a:t>I</a:t>
            </a:r>
            <a:r>
              <a:rPr lang="is-IS"/>
              <a:t>  </a:t>
            </a:r>
            <a:r>
              <a:rPr lang="is-IS" u="sng">
                <a:solidFill>
                  <a:srgbClr val="5A5450"/>
                </a:solidFill>
                <a:hlinkClick r:id="rId3">
                  <a:extLst>
                    <a:ext uri="{A12FA001-AC4F-418D-AE19-62706E023703}">
                      <ahyp:hlinkClr xmlns:ahyp="http://schemas.microsoft.com/office/drawing/2018/hyperlinkcolor" val="tx"/>
                    </a:ext>
                  </a:extLst>
                </a:hlinkClick>
              </a:rPr>
              <a:t>www.rikissattasemjari.is</a:t>
            </a:r>
            <a:br>
              <a:rPr lang="is-IS">
                <a:solidFill>
                  <a:srgbClr val="5A5450"/>
                </a:solidFill>
              </a:rPr>
            </a:br>
            <a:endParaRPr>
              <a:solidFill>
                <a:srgbClr val="5A5450"/>
              </a:solidFill>
            </a:endParaRPr>
          </a:p>
        </p:txBody>
      </p:sp>
      <p:sp>
        <p:nvSpPr>
          <p:cNvPr id="1116" name="Google Shape;1116;p26"/>
          <p:cNvSpPr txBox="1">
            <a:spLocks noGrp="1"/>
          </p:cNvSpPr>
          <p:nvPr>
            <p:ph type="body" idx="1"/>
          </p:nvPr>
        </p:nvSpPr>
        <p:spPr>
          <a:xfrm>
            <a:off x="629920" y="3186858"/>
            <a:ext cx="4160294" cy="3377716"/>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Clr>
                <a:srgbClr val="5A5450"/>
              </a:buClr>
              <a:buSzPts val="1600"/>
              <a:buNone/>
            </a:pPr>
            <a:r>
              <a:rPr lang="is-IS" sz="1600">
                <a:solidFill>
                  <a:srgbClr val="5A5450"/>
                </a:solidFill>
              </a:rPr>
              <a:t>Vefurinn er 24 stunda </a:t>
            </a:r>
            <a:r>
              <a:rPr lang="is-IS" sz="1600" b="1">
                <a:solidFill>
                  <a:srgbClr val="5A5450"/>
                </a:solidFill>
              </a:rPr>
              <a:t>„andlit“ embættisins </a:t>
            </a:r>
            <a:r>
              <a:rPr lang="is-IS" sz="1600">
                <a:solidFill>
                  <a:srgbClr val="5A5450"/>
                </a:solidFill>
              </a:rPr>
              <a:t>út á við og fyrsta snerting margra við það. </a:t>
            </a:r>
            <a:endParaRPr/>
          </a:p>
          <a:p>
            <a:pPr marL="0" lvl="0" indent="0" algn="l" rtl="0">
              <a:lnSpc>
                <a:spcPct val="114000"/>
              </a:lnSpc>
              <a:spcBef>
                <a:spcPts val="1000"/>
              </a:spcBef>
              <a:spcAft>
                <a:spcPts val="0"/>
              </a:spcAft>
              <a:buClr>
                <a:srgbClr val="595959"/>
              </a:buClr>
              <a:buSzPts val="1600"/>
              <a:buNone/>
            </a:pPr>
            <a:endParaRPr sz="1600">
              <a:solidFill>
                <a:srgbClr val="5A5450"/>
              </a:solidFill>
            </a:endParaRPr>
          </a:p>
          <a:p>
            <a:pPr marL="0" lvl="0" indent="0" algn="l" rtl="0">
              <a:lnSpc>
                <a:spcPct val="114000"/>
              </a:lnSpc>
              <a:spcBef>
                <a:spcPts val="1000"/>
              </a:spcBef>
              <a:spcAft>
                <a:spcPts val="0"/>
              </a:spcAft>
              <a:buClr>
                <a:srgbClr val="5A5450"/>
              </a:buClr>
              <a:buSzPts val="1600"/>
              <a:buNone/>
            </a:pPr>
            <a:r>
              <a:rPr lang="is-IS" sz="1600">
                <a:solidFill>
                  <a:srgbClr val="5A5450"/>
                </a:solidFill>
              </a:rPr>
              <a:t>Hann gefur rétta mynd af starfseminni og er til þess fallinn að auka traust á embættinu á sama tíma og hann veitir aðgang að fræðslu.</a:t>
            </a:r>
            <a:br>
              <a:rPr lang="is-IS" sz="1400">
                <a:solidFill>
                  <a:srgbClr val="5A5450"/>
                </a:solidFill>
              </a:rPr>
            </a:br>
            <a:endParaRPr sz="1400">
              <a:solidFill>
                <a:srgbClr val="5A5450"/>
              </a:solidFill>
            </a:endParaRPr>
          </a:p>
          <a:p>
            <a:pPr marL="0" lvl="0" indent="0" algn="l" rtl="0">
              <a:lnSpc>
                <a:spcPct val="114000"/>
              </a:lnSpc>
              <a:spcBef>
                <a:spcPts val="1000"/>
              </a:spcBef>
              <a:spcAft>
                <a:spcPts val="0"/>
              </a:spcAft>
              <a:buClr>
                <a:srgbClr val="595959"/>
              </a:buClr>
              <a:buSzPts val="1400"/>
              <a:buNone/>
            </a:pPr>
            <a:endParaRPr sz="1400">
              <a:solidFill>
                <a:srgbClr val="5A5450"/>
              </a:solidFill>
            </a:endParaRPr>
          </a:p>
          <a:p>
            <a:pPr marL="0" lvl="0" indent="0" algn="l" rtl="0">
              <a:lnSpc>
                <a:spcPct val="114000"/>
              </a:lnSpc>
              <a:spcBef>
                <a:spcPts val="1000"/>
              </a:spcBef>
              <a:spcAft>
                <a:spcPts val="0"/>
              </a:spcAft>
              <a:buClr>
                <a:srgbClr val="5A5450"/>
              </a:buClr>
              <a:buSzPts val="1400"/>
              <a:buNone/>
            </a:pPr>
            <a:r>
              <a:rPr lang="is-IS" sz="1400">
                <a:solidFill>
                  <a:srgbClr val="5A5450"/>
                </a:solidFill>
              </a:rPr>
              <a:t> </a:t>
            </a:r>
            <a:endParaRPr/>
          </a:p>
          <a:p>
            <a:pPr marL="0" lvl="0" indent="0" algn="l" rtl="0">
              <a:lnSpc>
                <a:spcPct val="114000"/>
              </a:lnSpc>
              <a:spcBef>
                <a:spcPts val="1000"/>
              </a:spcBef>
              <a:spcAft>
                <a:spcPts val="0"/>
              </a:spcAft>
              <a:buClr>
                <a:srgbClr val="595959"/>
              </a:buClr>
              <a:buSzPts val="1400"/>
              <a:buNone/>
            </a:pPr>
            <a:endParaRPr sz="1400">
              <a:solidFill>
                <a:srgbClr val="5A5450"/>
              </a:solidFill>
            </a:endParaRPr>
          </a:p>
          <a:p>
            <a:pPr marL="228600" lvl="0" indent="-139700" algn="l" rtl="0">
              <a:lnSpc>
                <a:spcPct val="114000"/>
              </a:lnSpc>
              <a:spcBef>
                <a:spcPts val="1000"/>
              </a:spcBef>
              <a:spcAft>
                <a:spcPts val="0"/>
              </a:spcAft>
              <a:buClr>
                <a:srgbClr val="595959"/>
              </a:buClr>
              <a:buSzPts val="1400"/>
              <a:buNone/>
            </a:pPr>
            <a:endParaRPr sz="1400">
              <a:solidFill>
                <a:srgbClr val="5A5450"/>
              </a:solidFill>
            </a:endParaRPr>
          </a:p>
          <a:p>
            <a:pPr marL="228600" lvl="0" indent="-139700" algn="l" rtl="0">
              <a:lnSpc>
                <a:spcPct val="114000"/>
              </a:lnSpc>
              <a:spcBef>
                <a:spcPts val="1000"/>
              </a:spcBef>
              <a:spcAft>
                <a:spcPts val="0"/>
              </a:spcAft>
              <a:buClr>
                <a:srgbClr val="595959"/>
              </a:buClr>
              <a:buSzPts val="1400"/>
              <a:buNone/>
            </a:pPr>
            <a:endParaRPr sz="1400">
              <a:solidFill>
                <a:srgbClr val="5A5450"/>
              </a:solidFill>
            </a:endParaRPr>
          </a:p>
          <a:p>
            <a:pPr marL="228600" lvl="0" indent="-139700" algn="l" rtl="0">
              <a:lnSpc>
                <a:spcPct val="114000"/>
              </a:lnSpc>
              <a:spcBef>
                <a:spcPts val="1000"/>
              </a:spcBef>
              <a:spcAft>
                <a:spcPts val="0"/>
              </a:spcAft>
              <a:buClr>
                <a:srgbClr val="595959"/>
              </a:buClr>
              <a:buSzPts val="1400"/>
              <a:buNone/>
            </a:pPr>
            <a:endParaRPr sz="1400">
              <a:solidFill>
                <a:srgbClr val="5A5450"/>
              </a:solidFill>
            </a:endParaRPr>
          </a:p>
          <a:p>
            <a:pPr marL="228600" lvl="0" indent="-139700" algn="l" rtl="0">
              <a:lnSpc>
                <a:spcPct val="114000"/>
              </a:lnSpc>
              <a:spcBef>
                <a:spcPts val="1000"/>
              </a:spcBef>
              <a:spcAft>
                <a:spcPts val="0"/>
              </a:spcAft>
              <a:buClr>
                <a:srgbClr val="595959"/>
              </a:buClr>
              <a:buSzPts val="1400"/>
              <a:buNone/>
            </a:pPr>
            <a:endParaRPr sz="1400">
              <a:solidFill>
                <a:srgbClr val="5A5450"/>
              </a:solidFill>
            </a:endParaRPr>
          </a:p>
          <a:p>
            <a:pPr marL="228600" lvl="0" indent="-139700" algn="l" rtl="0">
              <a:lnSpc>
                <a:spcPct val="114000"/>
              </a:lnSpc>
              <a:spcBef>
                <a:spcPts val="1000"/>
              </a:spcBef>
              <a:spcAft>
                <a:spcPts val="0"/>
              </a:spcAft>
              <a:buClr>
                <a:srgbClr val="595959"/>
              </a:buClr>
              <a:buSzPts val="1400"/>
              <a:buNone/>
            </a:pPr>
            <a:endParaRPr sz="1400">
              <a:solidFill>
                <a:srgbClr val="5A5450"/>
              </a:solidFill>
            </a:endParaRPr>
          </a:p>
        </p:txBody>
      </p:sp>
      <p:grpSp>
        <p:nvGrpSpPr>
          <p:cNvPr id="1117" name="Google Shape;1117;p26"/>
          <p:cNvGrpSpPr/>
          <p:nvPr/>
        </p:nvGrpSpPr>
        <p:grpSpPr>
          <a:xfrm>
            <a:off x="4931534" y="2527521"/>
            <a:ext cx="2277541" cy="3703238"/>
            <a:chOff x="534907" y="3487"/>
            <a:chExt cx="2277541" cy="3703238"/>
          </a:xfrm>
        </p:grpSpPr>
        <p:sp>
          <p:nvSpPr>
            <p:cNvPr id="1118" name="Google Shape;1118;p26"/>
            <p:cNvSpPr/>
            <p:nvPr/>
          </p:nvSpPr>
          <p:spPr>
            <a:xfrm>
              <a:off x="1029981" y="3487"/>
              <a:ext cx="1782467" cy="1782738"/>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rgbClr val="113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6"/>
            <p:cNvSpPr/>
            <p:nvPr/>
          </p:nvSpPr>
          <p:spPr>
            <a:xfrm>
              <a:off x="1423965" y="377152"/>
              <a:ext cx="990482" cy="896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txBox="1"/>
            <p:nvPr/>
          </p:nvSpPr>
          <p:spPr>
            <a:xfrm>
              <a:off x="1423965" y="377152"/>
              <a:ext cx="990482" cy="89616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5A5450"/>
                </a:buClr>
                <a:buSzPts val="1200"/>
                <a:buFont typeface="Open Sans"/>
                <a:buNone/>
              </a:pPr>
              <a:r>
                <a:rPr lang="is-IS" sz="1200">
                  <a:solidFill>
                    <a:srgbClr val="5A5450"/>
                  </a:solidFill>
                  <a:latin typeface="Open Sans"/>
                  <a:ea typeface="Open Sans"/>
                  <a:cs typeface="Open Sans"/>
                  <a:sym typeface="Open Sans"/>
                </a:rPr>
                <a:t>FRÉTTA- OG UPPLÝSINGA-VEFUR</a:t>
              </a:r>
              <a:endParaRPr/>
            </a:p>
          </p:txBody>
        </p:sp>
        <p:sp>
          <p:nvSpPr>
            <p:cNvPr id="1121" name="Google Shape;1121;p26"/>
            <p:cNvSpPr/>
            <p:nvPr/>
          </p:nvSpPr>
          <p:spPr>
            <a:xfrm>
              <a:off x="534907" y="1027803"/>
              <a:ext cx="1782467" cy="1782738"/>
            </a:xfrm>
            <a:custGeom>
              <a:avLst/>
              <a:gdLst/>
              <a:ahLst/>
              <a:cxnLst/>
              <a:rect l="l" t="t" r="r" b="b"/>
              <a:pathLst>
                <a:path w="120000" h="120000" extrusionOk="0">
                  <a:moveTo>
                    <a:pt x="96481" y="23524"/>
                  </a:moveTo>
                  <a:lnTo>
                    <a:pt x="87165" y="32840"/>
                  </a:lnTo>
                  <a:lnTo>
                    <a:pt x="87165" y="32840"/>
                  </a:lnTo>
                  <a:cubicBezTo>
                    <a:pt x="75945" y="21617"/>
                    <a:pt x="58981" y="18448"/>
                    <a:pt x="44467" y="24866"/>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rgbClr val="C0000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875487" y="1650892"/>
              <a:ext cx="1244234" cy="4951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txBox="1"/>
            <p:nvPr/>
          </p:nvSpPr>
          <p:spPr>
            <a:xfrm>
              <a:off x="875487" y="1650892"/>
              <a:ext cx="1244234" cy="4951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5A5450"/>
                </a:buClr>
                <a:buSzPts val="1200"/>
                <a:buFont typeface="Open Sans"/>
                <a:buNone/>
              </a:pPr>
              <a:r>
                <a:rPr lang="is-IS" sz="1200">
                  <a:solidFill>
                    <a:srgbClr val="5A5450"/>
                  </a:solidFill>
                  <a:latin typeface="Open Sans"/>
                  <a:ea typeface="Open Sans"/>
                  <a:cs typeface="Open Sans"/>
                  <a:sym typeface="Open Sans"/>
                </a:rPr>
                <a:t>FRÆÐSLUVEFUR</a:t>
              </a:r>
              <a:endParaRPr/>
            </a:p>
          </p:txBody>
        </p:sp>
        <p:sp>
          <p:nvSpPr>
            <p:cNvPr id="1124" name="Google Shape;1124;p26"/>
            <p:cNvSpPr/>
            <p:nvPr/>
          </p:nvSpPr>
          <p:spPr>
            <a:xfrm>
              <a:off x="1156846" y="2174696"/>
              <a:ext cx="1531415" cy="1532029"/>
            </a:xfrm>
            <a:prstGeom prst="blockArc">
              <a:avLst>
                <a:gd name="adj1" fmla="val 13500000"/>
                <a:gd name="adj2" fmla="val 10800000"/>
                <a:gd name="adj3" fmla="val 12740"/>
              </a:avLst>
            </a:prstGeom>
            <a:solidFill>
              <a:srgbClr val="C0000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1303132" y="2463222"/>
              <a:ext cx="1236835" cy="9868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6"/>
            <p:cNvSpPr txBox="1"/>
            <p:nvPr/>
          </p:nvSpPr>
          <p:spPr>
            <a:xfrm>
              <a:off x="1303132" y="2463222"/>
              <a:ext cx="1236835" cy="986824"/>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5A5450"/>
                </a:buClr>
                <a:buSzPts val="1000"/>
                <a:buFont typeface="Open Sans"/>
                <a:buNone/>
              </a:pPr>
              <a:r>
                <a:rPr lang="is-IS" sz="1000" b="0">
                  <a:solidFill>
                    <a:srgbClr val="5A5450"/>
                  </a:solidFill>
                  <a:latin typeface="Open Sans"/>
                  <a:ea typeface="Open Sans"/>
                  <a:cs typeface="Open Sans"/>
                  <a:sym typeface="Open Sans"/>
                </a:rPr>
                <a:t>Inntak: S</a:t>
              </a:r>
              <a:r>
                <a:rPr lang="is-IS" sz="1000">
                  <a:solidFill>
                    <a:srgbClr val="5A5450"/>
                  </a:solidFill>
                  <a:latin typeface="Open Sans"/>
                  <a:ea typeface="Open Sans"/>
                  <a:cs typeface="Open Sans"/>
                  <a:sym typeface="Open Sans"/>
                </a:rPr>
                <a:t>amfélagið, samningaumhverfið, samningaborðið</a:t>
              </a:r>
              <a:endParaRPr sz="1000">
                <a:solidFill>
                  <a:srgbClr val="5A5450"/>
                </a:solidFill>
                <a:latin typeface="Open Sans"/>
                <a:ea typeface="Open Sans"/>
                <a:cs typeface="Open Sans"/>
                <a:sym typeface="Open Sans"/>
              </a:endParaRPr>
            </a:p>
          </p:txBody>
        </p:sp>
      </p:grpSp>
      <p:sp>
        <p:nvSpPr>
          <p:cNvPr id="1127" name="Google Shape;1127;p26"/>
          <p:cNvSpPr txBox="1"/>
          <p:nvPr/>
        </p:nvSpPr>
        <p:spPr>
          <a:xfrm>
            <a:off x="7472127" y="3217338"/>
            <a:ext cx="3952013" cy="4017824"/>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5A5450"/>
              </a:buClr>
              <a:buSzPts val="1400"/>
              <a:buFont typeface="Arial"/>
              <a:buNone/>
            </a:pPr>
            <a:r>
              <a:rPr lang="is-IS" sz="1400" b="1">
                <a:solidFill>
                  <a:srgbClr val="5A5450"/>
                </a:solidFill>
                <a:latin typeface="Open Sans"/>
                <a:ea typeface="Open Sans"/>
                <a:cs typeface="Open Sans"/>
                <a:sym typeface="Open Sans"/>
              </a:rPr>
              <a:t>Gildi embættisins eru höfð að leiðarljósi </a:t>
            </a:r>
            <a:br>
              <a:rPr lang="is-IS" sz="1400" b="1">
                <a:solidFill>
                  <a:srgbClr val="5A5450"/>
                </a:solidFill>
                <a:latin typeface="Open Sans"/>
                <a:ea typeface="Open Sans"/>
                <a:cs typeface="Open Sans"/>
                <a:sym typeface="Open Sans"/>
              </a:rPr>
            </a:br>
            <a:r>
              <a:rPr lang="is-IS" sz="1400" b="1">
                <a:solidFill>
                  <a:srgbClr val="5A5450"/>
                </a:solidFill>
                <a:latin typeface="Open Sans"/>
                <a:ea typeface="Open Sans"/>
                <a:cs typeface="Open Sans"/>
                <a:sym typeface="Open Sans"/>
              </a:rPr>
              <a:t>við vefvinnslu:</a:t>
            </a:r>
            <a:br>
              <a:rPr lang="is-IS" sz="1400">
                <a:solidFill>
                  <a:srgbClr val="5A5450"/>
                </a:solidFill>
                <a:latin typeface="Open Sans"/>
                <a:ea typeface="Open Sans"/>
                <a:cs typeface="Open Sans"/>
                <a:sym typeface="Open Sans"/>
              </a:rPr>
            </a:br>
            <a:r>
              <a:rPr lang="is-IS" sz="1400">
                <a:solidFill>
                  <a:srgbClr val="5A5450"/>
                </a:solidFill>
                <a:latin typeface="Open Sans"/>
                <a:ea typeface="Open Sans"/>
                <a:cs typeface="Open Sans"/>
                <a:sym typeface="Open Sans"/>
              </a:rPr>
              <a:t>– </a:t>
            </a:r>
            <a:r>
              <a:rPr lang="is-IS" sz="1400" b="1">
                <a:solidFill>
                  <a:srgbClr val="5A5450"/>
                </a:solidFill>
                <a:latin typeface="Open Sans"/>
                <a:ea typeface="Open Sans"/>
                <a:cs typeface="Open Sans"/>
                <a:sym typeface="Open Sans"/>
              </a:rPr>
              <a:t>Traustar</a:t>
            </a:r>
            <a:r>
              <a:rPr lang="is-IS" sz="1400">
                <a:solidFill>
                  <a:srgbClr val="5A5450"/>
                </a:solidFill>
                <a:latin typeface="Open Sans"/>
                <a:ea typeface="Open Sans"/>
                <a:cs typeface="Open Sans"/>
                <a:sym typeface="Open Sans"/>
              </a:rPr>
              <a:t> upplýsingar, </a:t>
            </a:r>
            <a:br>
              <a:rPr lang="is-IS" sz="1400">
                <a:solidFill>
                  <a:srgbClr val="5A5450"/>
                </a:solidFill>
                <a:latin typeface="Open Sans"/>
                <a:ea typeface="Open Sans"/>
                <a:cs typeface="Open Sans"/>
                <a:sym typeface="Open Sans"/>
              </a:rPr>
            </a:br>
            <a:r>
              <a:rPr lang="is-IS" sz="1400">
                <a:solidFill>
                  <a:srgbClr val="5A5450"/>
                </a:solidFill>
                <a:latin typeface="Open Sans"/>
                <a:ea typeface="Open Sans"/>
                <a:cs typeface="Open Sans"/>
                <a:sym typeface="Open Sans"/>
              </a:rPr>
              <a:t>– </a:t>
            </a:r>
            <a:r>
              <a:rPr lang="is-IS" sz="1400" b="1">
                <a:solidFill>
                  <a:srgbClr val="5A5450"/>
                </a:solidFill>
                <a:latin typeface="Open Sans"/>
                <a:ea typeface="Open Sans"/>
                <a:cs typeface="Open Sans"/>
                <a:sym typeface="Open Sans"/>
              </a:rPr>
              <a:t>Fagmennska</a:t>
            </a:r>
            <a:r>
              <a:rPr lang="is-IS" sz="1400">
                <a:solidFill>
                  <a:srgbClr val="5A5450"/>
                </a:solidFill>
                <a:latin typeface="Open Sans"/>
                <a:ea typeface="Open Sans"/>
                <a:cs typeface="Open Sans"/>
                <a:sym typeface="Open Sans"/>
              </a:rPr>
              <a:t> í efnisgerð og framsetningu </a:t>
            </a:r>
            <a:br>
              <a:rPr lang="is-IS" sz="1400">
                <a:solidFill>
                  <a:srgbClr val="5A5450"/>
                </a:solidFill>
                <a:latin typeface="Open Sans"/>
                <a:ea typeface="Open Sans"/>
                <a:cs typeface="Open Sans"/>
                <a:sym typeface="Open Sans"/>
              </a:rPr>
            </a:br>
            <a:r>
              <a:rPr lang="is-IS" sz="1400">
                <a:solidFill>
                  <a:srgbClr val="5A5450"/>
                </a:solidFill>
                <a:latin typeface="Open Sans"/>
                <a:ea typeface="Open Sans"/>
                <a:cs typeface="Open Sans"/>
                <a:sym typeface="Open Sans"/>
              </a:rPr>
              <a:t>– </a:t>
            </a:r>
            <a:r>
              <a:rPr lang="is-IS" sz="1400" b="1">
                <a:solidFill>
                  <a:srgbClr val="5A5450"/>
                </a:solidFill>
                <a:latin typeface="Open Sans"/>
                <a:ea typeface="Open Sans"/>
                <a:cs typeface="Open Sans"/>
                <a:sym typeface="Open Sans"/>
              </a:rPr>
              <a:t>Skilvirkni </a:t>
            </a:r>
            <a:r>
              <a:rPr lang="is-IS" sz="1400">
                <a:solidFill>
                  <a:srgbClr val="5A5450"/>
                </a:solidFill>
                <a:latin typeface="Open Sans"/>
                <a:ea typeface="Open Sans"/>
                <a:cs typeface="Open Sans"/>
                <a:sym typeface="Open Sans"/>
              </a:rPr>
              <a:t>sem lýsir sér í auðveldu aðgengi, viðeigandi efni, reglulegum uppfærslum og endurskoðun.</a:t>
            </a:r>
            <a:br>
              <a:rPr lang="is-IS" sz="1400">
                <a:solidFill>
                  <a:srgbClr val="5A5450"/>
                </a:solidFill>
                <a:latin typeface="Open Sans"/>
                <a:ea typeface="Open Sans"/>
                <a:cs typeface="Open Sans"/>
                <a:sym typeface="Open Sans"/>
              </a:rPr>
            </a:br>
            <a:endParaRPr sz="1400">
              <a:solidFill>
                <a:srgbClr val="5A5450"/>
              </a:solidFill>
              <a:latin typeface="Open Sans"/>
              <a:ea typeface="Open Sans"/>
              <a:cs typeface="Open Sans"/>
              <a:sym typeface="Open Sans"/>
            </a:endParaRPr>
          </a:p>
          <a:p>
            <a:pPr marL="0" marR="0" lvl="0" indent="0" algn="l" rtl="0">
              <a:lnSpc>
                <a:spcPct val="114000"/>
              </a:lnSpc>
              <a:spcBef>
                <a:spcPts val="1000"/>
              </a:spcBef>
              <a:spcAft>
                <a:spcPts val="0"/>
              </a:spcAft>
              <a:buClr>
                <a:srgbClr val="5A5450"/>
              </a:buClr>
              <a:buSzPts val="1400"/>
              <a:buFont typeface="Arial"/>
              <a:buNone/>
            </a:pPr>
            <a:r>
              <a:rPr lang="is-IS" sz="1400" b="1">
                <a:solidFill>
                  <a:srgbClr val="5A5450"/>
                </a:solidFill>
                <a:latin typeface="Open Sans"/>
                <a:ea typeface="Open Sans"/>
                <a:cs typeface="Open Sans"/>
                <a:sym typeface="Open Sans"/>
              </a:rPr>
              <a:t>Mat: </a:t>
            </a:r>
            <a:r>
              <a:rPr lang="is-IS" sz="1400">
                <a:solidFill>
                  <a:srgbClr val="5A5450"/>
                </a:solidFill>
                <a:latin typeface="Open Sans"/>
                <a:ea typeface="Open Sans"/>
                <a:cs typeface="Open Sans"/>
                <a:sym typeface="Open Sans"/>
              </a:rPr>
              <a:t>Vefmælingar/Fjöldi innlita á vef embættisins. Tíðni innfærslna.</a:t>
            </a:r>
            <a:endParaRPr/>
          </a:p>
          <a:p>
            <a:pPr marL="0" marR="0" lvl="0" indent="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0" marR="0" lvl="0" indent="0" algn="l" rtl="0">
              <a:lnSpc>
                <a:spcPct val="90000"/>
              </a:lnSpc>
              <a:spcBef>
                <a:spcPts val="1000"/>
              </a:spcBef>
              <a:spcAft>
                <a:spcPts val="0"/>
              </a:spcAft>
              <a:buClr>
                <a:srgbClr val="5A5450"/>
              </a:buClr>
              <a:buSzPts val="1400"/>
              <a:buFont typeface="Arial"/>
              <a:buNone/>
            </a:pPr>
            <a:r>
              <a:rPr lang="is-IS" sz="1400">
                <a:solidFill>
                  <a:srgbClr val="5A5450"/>
                </a:solidFill>
                <a:latin typeface="Calibri"/>
                <a:ea typeface="Calibri"/>
                <a:cs typeface="Calibri"/>
                <a:sym typeface="Calibri"/>
              </a:rPr>
              <a:t> </a:t>
            </a:r>
            <a:endParaRPr/>
          </a:p>
          <a:p>
            <a:pPr marL="0" marR="0" lvl="0" indent="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228600" marR="0" lvl="0" indent="-13970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228600" marR="0" lvl="0" indent="-13970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228600" marR="0" lvl="0" indent="-13970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228600" marR="0" lvl="0" indent="-13970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a:p>
            <a:pPr marL="228600" marR="0" lvl="0" indent="-139700" algn="l" rtl="0">
              <a:lnSpc>
                <a:spcPct val="90000"/>
              </a:lnSpc>
              <a:spcBef>
                <a:spcPts val="1000"/>
              </a:spcBef>
              <a:spcAft>
                <a:spcPts val="0"/>
              </a:spcAft>
              <a:buClr>
                <a:schemeClr val="dk1"/>
              </a:buClr>
              <a:buSzPts val="1400"/>
              <a:buFont typeface="Arial"/>
              <a:buNone/>
            </a:pPr>
            <a:endParaRPr sz="1400">
              <a:solidFill>
                <a:srgbClr val="5A5450"/>
              </a:solidFill>
              <a:latin typeface="Calibri"/>
              <a:ea typeface="Calibri"/>
              <a:cs typeface="Calibri"/>
              <a:sym typeface="Calibri"/>
            </a:endParaRPr>
          </a:p>
        </p:txBody>
      </p:sp>
      <p:sp>
        <p:nvSpPr>
          <p:cNvPr id="1128" name="Google Shape;1128;p26"/>
          <p:cNvSpPr txBox="1"/>
          <p:nvPr/>
        </p:nvSpPr>
        <p:spPr>
          <a:xfrm>
            <a:off x="3610433" y="1788368"/>
            <a:ext cx="497113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s-IS" sz="1400">
                <a:solidFill>
                  <a:srgbClr val="5A5450"/>
                </a:solidFill>
                <a:latin typeface="Open Sans"/>
                <a:ea typeface="Open Sans"/>
                <a:cs typeface="Open Sans"/>
                <a:sym typeface="Open Sans"/>
              </a:rPr>
              <a:t>Lifandi frétta-, upplýsinga- og fræðsluvefur</a:t>
            </a:r>
            <a:endParaRPr sz="1400">
              <a:solidFill>
                <a:srgbClr val="5A5450"/>
              </a:solidFill>
              <a:latin typeface="Open Sans"/>
              <a:ea typeface="Open Sans"/>
              <a:cs typeface="Open Sans"/>
              <a:sym typeface="Open Sans"/>
            </a:endParaRPr>
          </a:p>
        </p:txBody>
      </p:sp>
      <p:sp>
        <p:nvSpPr>
          <p:cNvPr id="1129" name="Google Shape;1129;p26"/>
          <p:cNvSpPr/>
          <p:nvPr/>
        </p:nvSpPr>
        <p:spPr>
          <a:xfrm rot="-5400000">
            <a:off x="11001829" y="5529042"/>
            <a:ext cx="1923141" cy="457200"/>
          </a:xfrm>
          <a:prstGeom prst="rect">
            <a:avLst/>
          </a:prstGeom>
          <a:solidFill>
            <a:srgbClr val="C00000">
              <a:alpha val="80000"/>
            </a:srgbClr>
          </a:solid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is-IS" sz="1200" b="1">
                <a:solidFill>
                  <a:schemeClr val="lt1"/>
                </a:solidFill>
                <a:latin typeface="Open Sans"/>
                <a:ea typeface="Open Sans"/>
                <a:cs typeface="Open Sans"/>
                <a:sym typeface="Open Sans"/>
              </a:rPr>
              <a:t>MIÐLUNARLEIÐIR</a:t>
            </a:r>
            <a:endParaRPr sz="1000">
              <a:solidFill>
                <a:schemeClr val="lt1"/>
              </a:solidFill>
              <a:latin typeface="Open Sans"/>
              <a:ea typeface="Open Sans"/>
              <a:cs typeface="Open Sans"/>
              <a:sym typeface="Open Sans"/>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animEffect transition="in" filter="fade">
                                      <p:cBhvr>
                                        <p:cTn id="7" dur="500"/>
                                        <p:tgtEl>
                                          <p:spTgt spid="1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6">
                                            <p:txEl>
                                              <p:pRg st="1" end="1"/>
                                            </p:txEl>
                                          </p:spTgt>
                                        </p:tgtEl>
                                        <p:attrNameLst>
                                          <p:attrName>style.visibility</p:attrName>
                                        </p:attrNameLst>
                                      </p:cBhvr>
                                      <p:to>
                                        <p:strVal val="visible"/>
                                      </p:to>
                                    </p:set>
                                    <p:animEffect transition="in" filter="fade">
                                      <p:cBhvr>
                                        <p:cTn id="12" dur="500"/>
                                        <p:tgtEl>
                                          <p:spTgt spid="1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6">
                                            <p:txEl>
                                              <p:pRg st="2" end="2"/>
                                            </p:txEl>
                                          </p:spTgt>
                                        </p:tgtEl>
                                        <p:attrNameLst>
                                          <p:attrName>style.visibility</p:attrName>
                                        </p:attrNameLst>
                                      </p:cBhvr>
                                      <p:to>
                                        <p:strVal val="visible"/>
                                      </p:to>
                                    </p:set>
                                    <p:animEffect transition="in" filter="fade">
                                      <p:cBhvr>
                                        <p:cTn id="17" dur="500"/>
                                        <p:tgtEl>
                                          <p:spTgt spid="11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6">
                                            <p:txEl>
                                              <p:pRg st="3" end="3"/>
                                            </p:txEl>
                                          </p:spTgt>
                                        </p:tgtEl>
                                        <p:attrNameLst>
                                          <p:attrName>style.visibility</p:attrName>
                                        </p:attrNameLst>
                                      </p:cBhvr>
                                      <p:to>
                                        <p:strVal val="visible"/>
                                      </p:to>
                                    </p:set>
                                    <p:animEffect transition="in" filter="fade">
                                      <p:cBhvr>
                                        <p:cTn id="22" dur="500"/>
                                        <p:tgtEl>
                                          <p:spTgt spid="11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6">
                                            <p:txEl>
                                              <p:pRg st="4" end="4"/>
                                            </p:txEl>
                                          </p:spTgt>
                                        </p:tgtEl>
                                        <p:attrNameLst>
                                          <p:attrName>style.visibility</p:attrName>
                                        </p:attrNameLst>
                                      </p:cBhvr>
                                      <p:to>
                                        <p:strVal val="visible"/>
                                      </p:to>
                                    </p:set>
                                    <p:animEffect transition="in" filter="fade">
                                      <p:cBhvr>
                                        <p:cTn id="27" dur="500"/>
                                        <p:tgtEl>
                                          <p:spTgt spid="11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6">
                                            <p:txEl>
                                              <p:pRg st="5" end="5"/>
                                            </p:txEl>
                                          </p:spTgt>
                                        </p:tgtEl>
                                        <p:attrNameLst>
                                          <p:attrName>style.visibility</p:attrName>
                                        </p:attrNameLst>
                                      </p:cBhvr>
                                      <p:to>
                                        <p:strVal val="visible"/>
                                      </p:to>
                                    </p:set>
                                    <p:animEffect transition="in" filter="fade">
                                      <p:cBhvr>
                                        <p:cTn id="32" dur="500"/>
                                        <p:tgtEl>
                                          <p:spTgt spid="11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6">
                                            <p:txEl>
                                              <p:pRg st="6" end="6"/>
                                            </p:txEl>
                                          </p:spTgt>
                                        </p:tgtEl>
                                        <p:attrNameLst>
                                          <p:attrName>style.visibility</p:attrName>
                                        </p:attrNameLst>
                                      </p:cBhvr>
                                      <p:to>
                                        <p:strVal val="visible"/>
                                      </p:to>
                                    </p:set>
                                    <p:animEffect transition="in" filter="fade">
                                      <p:cBhvr>
                                        <p:cTn id="37" dur="500"/>
                                        <p:tgtEl>
                                          <p:spTgt spid="11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6">
                                            <p:txEl>
                                              <p:pRg st="7" end="7"/>
                                            </p:txEl>
                                          </p:spTgt>
                                        </p:tgtEl>
                                        <p:attrNameLst>
                                          <p:attrName>style.visibility</p:attrName>
                                        </p:attrNameLst>
                                      </p:cBhvr>
                                      <p:to>
                                        <p:strVal val="visible"/>
                                      </p:to>
                                    </p:set>
                                    <p:animEffect transition="in" filter="fade">
                                      <p:cBhvr>
                                        <p:cTn id="42" dur="500"/>
                                        <p:tgtEl>
                                          <p:spTgt spid="11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16">
                                            <p:txEl>
                                              <p:pRg st="8" end="8"/>
                                            </p:txEl>
                                          </p:spTgt>
                                        </p:tgtEl>
                                        <p:attrNameLst>
                                          <p:attrName>style.visibility</p:attrName>
                                        </p:attrNameLst>
                                      </p:cBhvr>
                                      <p:to>
                                        <p:strVal val="visible"/>
                                      </p:to>
                                    </p:set>
                                    <p:animEffect transition="in" filter="fade">
                                      <p:cBhvr>
                                        <p:cTn id="47" dur="500"/>
                                        <p:tgtEl>
                                          <p:spTgt spid="111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16">
                                            <p:txEl>
                                              <p:pRg st="9" end="9"/>
                                            </p:txEl>
                                          </p:spTgt>
                                        </p:tgtEl>
                                        <p:attrNameLst>
                                          <p:attrName>style.visibility</p:attrName>
                                        </p:attrNameLst>
                                      </p:cBhvr>
                                      <p:to>
                                        <p:strVal val="visible"/>
                                      </p:to>
                                    </p:set>
                                    <p:animEffect transition="in" filter="fade">
                                      <p:cBhvr>
                                        <p:cTn id="52" dur="500"/>
                                        <p:tgtEl>
                                          <p:spTgt spid="111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16">
                                            <p:txEl>
                                              <p:pRg st="10" end="10"/>
                                            </p:txEl>
                                          </p:spTgt>
                                        </p:tgtEl>
                                        <p:attrNameLst>
                                          <p:attrName>style.visibility</p:attrName>
                                        </p:attrNameLst>
                                      </p:cBhvr>
                                      <p:to>
                                        <p:strVal val="visible"/>
                                      </p:to>
                                    </p:set>
                                    <p:animEffect transition="in" filter="fade">
                                      <p:cBhvr>
                                        <p:cTn id="57" dur="500"/>
                                        <p:tgtEl>
                                          <p:spTgt spid="111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27">
                                            <p:txEl>
                                              <p:pRg st="0" end="0"/>
                                            </p:txEl>
                                          </p:spTgt>
                                        </p:tgtEl>
                                        <p:attrNameLst>
                                          <p:attrName>style.visibility</p:attrName>
                                        </p:attrNameLst>
                                      </p:cBhvr>
                                      <p:to>
                                        <p:strVal val="visible"/>
                                      </p:to>
                                    </p:set>
                                    <p:animEffect transition="in" filter="fade">
                                      <p:cBhvr>
                                        <p:cTn id="62" dur="500"/>
                                        <p:tgtEl>
                                          <p:spTgt spid="11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27">
                                            <p:txEl>
                                              <p:pRg st="1" end="1"/>
                                            </p:txEl>
                                          </p:spTgt>
                                        </p:tgtEl>
                                        <p:attrNameLst>
                                          <p:attrName>style.visibility</p:attrName>
                                        </p:attrNameLst>
                                      </p:cBhvr>
                                      <p:to>
                                        <p:strVal val="visible"/>
                                      </p:to>
                                    </p:set>
                                    <p:animEffect transition="in" filter="fade">
                                      <p:cBhvr>
                                        <p:cTn id="67" dur="500"/>
                                        <p:tgtEl>
                                          <p:spTgt spid="112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27">
                                            <p:txEl>
                                              <p:pRg st="2" end="2"/>
                                            </p:txEl>
                                          </p:spTgt>
                                        </p:tgtEl>
                                        <p:attrNameLst>
                                          <p:attrName>style.visibility</p:attrName>
                                        </p:attrNameLst>
                                      </p:cBhvr>
                                      <p:to>
                                        <p:strVal val="visible"/>
                                      </p:to>
                                    </p:set>
                                    <p:animEffect transition="in" filter="fade">
                                      <p:cBhvr>
                                        <p:cTn id="72" dur="500"/>
                                        <p:tgtEl>
                                          <p:spTgt spid="1127">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27">
                                            <p:txEl>
                                              <p:pRg st="3" end="3"/>
                                            </p:txEl>
                                          </p:spTgt>
                                        </p:tgtEl>
                                        <p:attrNameLst>
                                          <p:attrName>style.visibility</p:attrName>
                                        </p:attrNameLst>
                                      </p:cBhvr>
                                      <p:to>
                                        <p:strVal val="visible"/>
                                      </p:to>
                                    </p:set>
                                    <p:animEffect transition="in" filter="fade">
                                      <p:cBhvr>
                                        <p:cTn id="77" dur="500"/>
                                        <p:tgtEl>
                                          <p:spTgt spid="1127">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27">
                                            <p:txEl>
                                              <p:pRg st="4" end="4"/>
                                            </p:txEl>
                                          </p:spTgt>
                                        </p:tgtEl>
                                        <p:attrNameLst>
                                          <p:attrName>style.visibility</p:attrName>
                                        </p:attrNameLst>
                                      </p:cBhvr>
                                      <p:to>
                                        <p:strVal val="visible"/>
                                      </p:to>
                                    </p:set>
                                    <p:animEffect transition="in" filter="fade">
                                      <p:cBhvr>
                                        <p:cTn id="82" dur="500"/>
                                        <p:tgtEl>
                                          <p:spTgt spid="1127">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27">
                                            <p:txEl>
                                              <p:pRg st="5" end="5"/>
                                            </p:txEl>
                                          </p:spTgt>
                                        </p:tgtEl>
                                        <p:attrNameLst>
                                          <p:attrName>style.visibility</p:attrName>
                                        </p:attrNameLst>
                                      </p:cBhvr>
                                      <p:to>
                                        <p:strVal val="visible"/>
                                      </p:to>
                                    </p:set>
                                    <p:animEffect transition="in" filter="fade">
                                      <p:cBhvr>
                                        <p:cTn id="87" dur="500"/>
                                        <p:tgtEl>
                                          <p:spTgt spid="1127">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27">
                                            <p:txEl>
                                              <p:pRg st="6" end="6"/>
                                            </p:txEl>
                                          </p:spTgt>
                                        </p:tgtEl>
                                        <p:attrNameLst>
                                          <p:attrName>style.visibility</p:attrName>
                                        </p:attrNameLst>
                                      </p:cBhvr>
                                      <p:to>
                                        <p:strVal val="visible"/>
                                      </p:to>
                                    </p:set>
                                    <p:animEffect transition="in" filter="fade">
                                      <p:cBhvr>
                                        <p:cTn id="92" dur="500"/>
                                        <p:tgtEl>
                                          <p:spTgt spid="1127">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127">
                                            <p:txEl>
                                              <p:pRg st="7" end="7"/>
                                            </p:txEl>
                                          </p:spTgt>
                                        </p:tgtEl>
                                        <p:attrNameLst>
                                          <p:attrName>style.visibility</p:attrName>
                                        </p:attrNameLst>
                                      </p:cBhvr>
                                      <p:to>
                                        <p:strVal val="visible"/>
                                      </p:to>
                                    </p:set>
                                    <p:animEffect transition="in" filter="fade">
                                      <p:cBhvr>
                                        <p:cTn id="97" dur="500"/>
                                        <p:tgtEl>
                                          <p:spTgt spid="1127">
                                            <p:txEl>
                                              <p:pRg st="7" end="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127">
                                            <p:txEl>
                                              <p:pRg st="8" end="8"/>
                                            </p:txEl>
                                          </p:spTgt>
                                        </p:tgtEl>
                                        <p:attrNameLst>
                                          <p:attrName>style.visibility</p:attrName>
                                        </p:attrNameLst>
                                      </p:cBhvr>
                                      <p:to>
                                        <p:strVal val="visible"/>
                                      </p:to>
                                    </p:set>
                                    <p:animEffect transition="in" filter="fade">
                                      <p:cBhvr>
                                        <p:cTn id="102" dur="500"/>
                                        <p:tgtEl>
                                          <p:spTgt spid="1127">
                                            <p:txEl>
                                              <p:pRg st="8" end="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127">
                                            <p:txEl>
                                              <p:pRg st="9" end="9"/>
                                            </p:txEl>
                                          </p:spTgt>
                                        </p:tgtEl>
                                        <p:attrNameLst>
                                          <p:attrName>style.visibility</p:attrName>
                                        </p:attrNameLst>
                                      </p:cBhvr>
                                      <p:to>
                                        <p:strVal val="visible"/>
                                      </p:to>
                                    </p:set>
                                    <p:animEffect transition="in" filter="fade">
                                      <p:cBhvr>
                                        <p:cTn id="107" dur="500"/>
                                        <p:tgtEl>
                                          <p:spTgt spid="112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e5fab1efe_1_5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SzPts val="990"/>
              <a:buNone/>
            </a:pPr>
            <a:r>
              <a:rPr lang="is-IS" sz="2600"/>
              <a:t>8. Markmið samninganefndar minnar í samningagerðinni voru skýr</a:t>
            </a:r>
            <a:endParaRPr sz="2600"/>
          </a:p>
        </p:txBody>
      </p:sp>
      <p:pic>
        <p:nvPicPr>
          <p:cNvPr id="193" name="Google Shape;193;gde5fab1efe_1_5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de5fab1efe_1_64"/>
          <p:cNvSpPr txBox="1">
            <a:spLocks noGrp="1"/>
          </p:cNvSpPr>
          <p:nvPr>
            <p:ph type="title"/>
          </p:nvPr>
        </p:nvSpPr>
        <p:spPr>
          <a:xfrm>
            <a:off x="838200" y="512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8. frh.</a:t>
            </a:r>
            <a:endParaRPr/>
          </a:p>
        </p:txBody>
      </p:sp>
      <p:sp>
        <p:nvSpPr>
          <p:cNvPr id="200" name="Google Shape;200;gde5fab1efe_1_64"/>
          <p:cNvSpPr txBox="1">
            <a:spLocks noGrp="1"/>
          </p:cNvSpPr>
          <p:nvPr>
            <p:ph type="body" idx="1"/>
          </p:nvPr>
        </p:nvSpPr>
        <p:spPr>
          <a:xfrm>
            <a:off x="1692600" y="6034199"/>
            <a:ext cx="10515600" cy="347700"/>
          </a:xfrm>
          <a:prstGeom prst="rect">
            <a:avLst/>
          </a:prstGeom>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is-IS" sz="1100"/>
              <a:t>Niðurstöður aðeins birtar fyrir hópa sem telja 5 eða fleiri</a:t>
            </a:r>
            <a:endParaRPr sz="1100"/>
          </a:p>
        </p:txBody>
      </p:sp>
      <p:sp>
        <p:nvSpPr>
          <p:cNvPr id="201" name="Google Shape;201;gde5fab1efe_1_6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935"/>
              <a:buNone/>
            </a:pPr>
            <a:r>
              <a:rPr lang="is-IS" sz="1200" i="1"/>
              <a:t>Niðurstöður eru eingöngu birtar fyrir hópa sem telja 5 eða fleiri.</a:t>
            </a:r>
            <a:endParaRPr sz="1200" i="1"/>
          </a:p>
        </p:txBody>
      </p:sp>
      <p:pic>
        <p:nvPicPr>
          <p:cNvPr id="202" name="Google Shape;202;gde5fab1efe_1_6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de5fab1efe_1_7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9. Samninganefndin mín kynnti sér afstöðu og hagsmuni viðsemjanda.</a:t>
            </a:r>
            <a:endParaRPr/>
          </a:p>
        </p:txBody>
      </p:sp>
      <p:pic>
        <p:nvPicPr>
          <p:cNvPr id="209" name="Google Shape;209;gde5fab1efe_1_7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de5fab1efe_1_82"/>
          <p:cNvSpPr txBox="1">
            <a:spLocks noGrp="1"/>
          </p:cNvSpPr>
          <p:nvPr>
            <p:ph type="title"/>
          </p:nvPr>
        </p:nvSpPr>
        <p:spPr>
          <a:xfrm>
            <a:off x="838200" y="570498"/>
            <a:ext cx="10515600" cy="66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9. frh.</a:t>
            </a:r>
            <a:endParaRPr/>
          </a:p>
        </p:txBody>
      </p:sp>
      <p:sp>
        <p:nvSpPr>
          <p:cNvPr id="216" name="Google Shape;216;gde5fab1efe_1_8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770"/>
              <a:buNone/>
            </a:pPr>
            <a:r>
              <a:rPr lang="is-IS" sz="1200" i="1"/>
              <a:t>Niðurstöður eru eingöngu birtar fyrir hópa sem telja 5 eða fleiri</a:t>
            </a:r>
            <a:endParaRPr sz="1200" i="1"/>
          </a:p>
        </p:txBody>
      </p:sp>
      <p:pic>
        <p:nvPicPr>
          <p:cNvPr id="217" name="Google Shape;217;gde5fab1efe_1_8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de5fab1efe_1_7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is-IS" sz="2500"/>
              <a:t>10. Samninganefndin mín fór inn í viðræðurnar með samvinnu í huga.</a:t>
            </a:r>
            <a:endParaRPr sz="2500"/>
          </a:p>
        </p:txBody>
      </p:sp>
      <p:pic>
        <p:nvPicPr>
          <p:cNvPr id="224" name="Google Shape;224;gde5fab1efe_1_7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de5fab1efe_1_88"/>
          <p:cNvSpPr txBox="1">
            <a:spLocks noGrp="1"/>
          </p:cNvSpPr>
          <p:nvPr>
            <p:ph type="title"/>
          </p:nvPr>
        </p:nvSpPr>
        <p:spPr>
          <a:xfrm>
            <a:off x="838200" y="767982"/>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10. frh</a:t>
            </a:r>
            <a:endParaRPr/>
          </a:p>
        </p:txBody>
      </p:sp>
      <p:sp>
        <p:nvSpPr>
          <p:cNvPr id="231" name="Google Shape;231;gde5fab1efe_1_8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is-IS" sz="1200" i="1"/>
              <a:t>Niðurstöður eru eingöngu birtar fyrir hópa sem telja 5 eða fleiri</a:t>
            </a:r>
            <a:endParaRPr sz="1200" i="1"/>
          </a:p>
        </p:txBody>
      </p:sp>
      <p:pic>
        <p:nvPicPr>
          <p:cNvPr id="232" name="Google Shape;232;gde5fab1efe_1_8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de5fab1efe_1_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Ríkissáttasemjari</a:t>
            </a:r>
            <a:endParaRPr/>
          </a:p>
        </p:txBody>
      </p:sp>
      <p:sp>
        <p:nvSpPr>
          <p:cNvPr id="102" name="Google Shape;102;gde5fab1efe_1_6"/>
          <p:cNvSpPr txBox="1">
            <a:spLocks noGrp="1"/>
          </p:cNvSpPr>
          <p:nvPr>
            <p:ph type="body" idx="1"/>
          </p:nvPr>
        </p:nvSpPr>
        <p:spPr>
          <a:xfrm>
            <a:off x="838200" y="2136599"/>
            <a:ext cx="10515600" cy="4139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is-IS" dirty="0"/>
              <a:t>Könnun þessi er gerð af Maskínu fyrir </a:t>
            </a:r>
            <a:r>
              <a:rPr lang="is-IS" b="1" dirty="0"/>
              <a:t>ríkissáttasemjara</a:t>
            </a:r>
            <a:r>
              <a:rPr lang="is-IS" dirty="0"/>
              <a:t>. Tilgangur hennar er að kanna upplifun þeirra sem tóku þátt í samninganefnd, m.a. á þjónustu embættis ríkisáttasemjara en einnig á samskiptum í samningaviðræðunum, undirbúningi fyrir viðræðurnar, tímann sem þær tóku o.s.frv. Jafnframt er spurt um viðhorf gagnvart fræðslu- og upplýsingastarfi embætis ríkisáttasemjara.</a:t>
            </a:r>
            <a:endParaRPr dirty="0"/>
          </a:p>
          <a:p>
            <a:pPr marL="0" lvl="0" indent="0" algn="l" rtl="0">
              <a:spcBef>
                <a:spcPts val="1000"/>
              </a:spcBef>
              <a:spcAft>
                <a:spcPts val="0"/>
              </a:spcAft>
              <a:buClr>
                <a:schemeClr val="dk1"/>
              </a:buClr>
              <a:buSzPts val="1100"/>
              <a:buFont typeface="Arial"/>
              <a:buNone/>
            </a:pPr>
            <a:r>
              <a:rPr lang="is-IS" dirty="0"/>
              <a:t>Könnunin var lögð fyrir þá sem hafa komið að gerð kjarasamninga í þessari samningalotu sem hófst snemma árs 2019. Könnunin fór fram á netinu og voru svarendur </a:t>
            </a:r>
            <a:r>
              <a:rPr lang="is-IS" b="1" dirty="0"/>
              <a:t>379</a:t>
            </a:r>
            <a:r>
              <a:rPr lang="is-IS" dirty="0"/>
              <a:t> talsins. </a:t>
            </a:r>
            <a:endParaRPr dirty="0"/>
          </a:p>
          <a:p>
            <a:pPr marL="0" lvl="0" indent="0" algn="l" rtl="0">
              <a:spcBef>
                <a:spcPts val="100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de5fab1efe_1_94"/>
          <p:cNvSpPr txBox="1">
            <a:spLocks noGrp="1"/>
          </p:cNvSpPr>
          <p:nvPr>
            <p:ph type="title"/>
          </p:nvPr>
        </p:nvSpPr>
        <p:spPr>
          <a:xfrm>
            <a:off x="838200" y="974625"/>
            <a:ext cx="10515600" cy="96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11. Samninganefndin mín hafði áætlun um hvernig viðræðurnar gætu gengið fyrir sig, t.d. um tilboð, hvernig brugðist yrði við gagntilboðum o.s.frv.</a:t>
            </a:r>
            <a:endParaRPr/>
          </a:p>
        </p:txBody>
      </p:sp>
      <p:pic>
        <p:nvPicPr>
          <p:cNvPr id="239" name="Google Shape;239;gde5fab1efe_1_9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de5fab1efe_1_100"/>
          <p:cNvSpPr txBox="1">
            <a:spLocks noGrp="1"/>
          </p:cNvSpPr>
          <p:nvPr>
            <p:ph type="title"/>
          </p:nvPr>
        </p:nvSpPr>
        <p:spPr>
          <a:xfrm>
            <a:off x="838200" y="665599"/>
            <a:ext cx="10515600" cy="691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11. frh.</a:t>
            </a:r>
            <a:endParaRPr/>
          </a:p>
        </p:txBody>
      </p:sp>
      <p:sp>
        <p:nvSpPr>
          <p:cNvPr id="246" name="Google Shape;246;gde5fab1efe_1_10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247" name="Google Shape;247;gde5fab1efe_1_10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de5fab1efe_1_10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12. Viðsemjendur mínir voru almennt vel undirbúnir fyrir samningagerðina</a:t>
            </a:r>
            <a:endParaRPr/>
          </a:p>
        </p:txBody>
      </p:sp>
      <p:pic>
        <p:nvPicPr>
          <p:cNvPr id="254" name="Google Shape;254;gde5fab1efe_1_106"/>
          <p:cNvPicPr preferRelativeResize="0"/>
          <p:nvPr/>
        </p:nvPicPr>
        <p:blipFill>
          <a:blip r:embed="rId3">
            <a:alphaModFix/>
          </a:blip>
          <a:stretch>
            <a:fillRect/>
          </a:stretch>
        </p:blipFill>
        <p:spPr>
          <a:xfrm>
            <a:off x="694800" y="2160000"/>
            <a:ext cx="10800000" cy="298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de5fab1efe_1_118"/>
          <p:cNvSpPr txBox="1">
            <a:spLocks noGrp="1"/>
          </p:cNvSpPr>
          <p:nvPr>
            <p:ph type="title"/>
          </p:nvPr>
        </p:nvSpPr>
        <p:spPr>
          <a:xfrm>
            <a:off x="838200" y="586832"/>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12. frh</a:t>
            </a:r>
            <a:endParaRPr/>
          </a:p>
        </p:txBody>
      </p:sp>
      <p:sp>
        <p:nvSpPr>
          <p:cNvPr id="261" name="Google Shape;261;gde5fab1efe_1_11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262" name="Google Shape;262;gde5fab1efe_1_11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de5fab1efe_1_11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13. Hefur þú verið í samninganefnd áður, það er fyrir þessa lotu sem hófst snemma árs 2019?</a:t>
            </a:r>
            <a:endParaRPr/>
          </a:p>
        </p:txBody>
      </p:sp>
      <p:pic>
        <p:nvPicPr>
          <p:cNvPr id="269" name="Google Shape;269;gde5fab1efe_1_112"/>
          <p:cNvPicPr preferRelativeResize="0"/>
          <p:nvPr/>
        </p:nvPicPr>
        <p:blipFill>
          <a:blip r:embed="rId3">
            <a:alphaModFix/>
          </a:blip>
          <a:stretch>
            <a:fillRect/>
          </a:stretch>
        </p:blipFill>
        <p:spPr>
          <a:xfrm>
            <a:off x="694800" y="2376000"/>
            <a:ext cx="10800000" cy="230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de5fab1efe_1_124"/>
          <p:cNvSpPr txBox="1">
            <a:spLocks noGrp="1"/>
          </p:cNvSpPr>
          <p:nvPr>
            <p:ph type="title"/>
          </p:nvPr>
        </p:nvSpPr>
        <p:spPr>
          <a:xfrm>
            <a:off x="838200" y="646332"/>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13. frh</a:t>
            </a:r>
            <a:endParaRPr/>
          </a:p>
        </p:txBody>
      </p:sp>
      <p:sp>
        <p:nvSpPr>
          <p:cNvPr id="276" name="Google Shape;276;gde5fab1efe_1_12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277" name="Google Shape;277;gde5fab1efe_1_124"/>
          <p:cNvPicPr preferRelativeResize="0"/>
          <p:nvPr/>
        </p:nvPicPr>
        <p:blipFill>
          <a:blip r:embed="rId3">
            <a:alphaModFix/>
          </a:blip>
          <a:stretch>
            <a:fillRect/>
          </a:stretch>
        </p:blipFill>
        <p:spPr>
          <a:xfrm>
            <a:off x="1594800" y="1483200"/>
            <a:ext cx="9000003" cy="4849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de5fab1efe_1_13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14. Getur þú hugsað þér að vera í samninganefnd aftur?</a:t>
            </a:r>
            <a:endParaRPr/>
          </a:p>
        </p:txBody>
      </p:sp>
      <p:pic>
        <p:nvPicPr>
          <p:cNvPr id="284" name="Google Shape;284;gde5fab1efe_1_130"/>
          <p:cNvPicPr preferRelativeResize="0"/>
          <p:nvPr/>
        </p:nvPicPr>
        <p:blipFill>
          <a:blip r:embed="rId3">
            <a:alphaModFix/>
          </a:blip>
          <a:stretch>
            <a:fillRect/>
          </a:stretch>
        </p:blipFill>
        <p:spPr>
          <a:xfrm>
            <a:off x="694800" y="2376000"/>
            <a:ext cx="10800000" cy="2304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de5fab1efe_1_136"/>
          <p:cNvSpPr txBox="1">
            <a:spLocks noGrp="1"/>
          </p:cNvSpPr>
          <p:nvPr>
            <p:ph type="title"/>
          </p:nvPr>
        </p:nvSpPr>
        <p:spPr>
          <a:xfrm>
            <a:off x="838200" y="546748"/>
            <a:ext cx="10515600" cy="843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14. frh.</a:t>
            </a:r>
            <a:endParaRPr/>
          </a:p>
        </p:txBody>
      </p:sp>
      <p:pic>
        <p:nvPicPr>
          <p:cNvPr id="291" name="Google Shape;291;gde5fab1efe_1_136"/>
          <p:cNvPicPr preferRelativeResize="0"/>
          <p:nvPr/>
        </p:nvPicPr>
        <p:blipFill>
          <a:blip r:embed="rId3">
            <a:alphaModFix/>
          </a:blip>
          <a:stretch>
            <a:fillRect/>
          </a:stretch>
        </p:blipFill>
        <p:spPr>
          <a:xfrm>
            <a:off x="1594800" y="1483200"/>
            <a:ext cx="9000000" cy="4849200"/>
          </a:xfrm>
          <a:prstGeom prst="rect">
            <a:avLst/>
          </a:prstGeom>
          <a:noFill/>
          <a:ln>
            <a:noFill/>
          </a:ln>
        </p:spPr>
      </p:pic>
      <p:sp>
        <p:nvSpPr>
          <p:cNvPr id="292" name="Google Shape;292;gde5fab1efe_1_136"/>
          <p:cNvSpPr txBox="1">
            <a:spLocks noGrp="1"/>
          </p:cNvSpPr>
          <p:nvPr>
            <p:ph type="body" idx="1"/>
          </p:nvPr>
        </p:nvSpPr>
        <p:spPr>
          <a:xfrm>
            <a:off x="1695600" y="6483600"/>
            <a:ext cx="9611700" cy="2376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688"/>
              <a:buNone/>
            </a:pPr>
            <a:r>
              <a:rPr lang="is-IS" sz="1200" i="1"/>
              <a:t>Niðurstöður eru eingöngu birtar fyrir hópa sem telja 5 eða fleiri</a:t>
            </a:r>
            <a:endParaRPr sz="1200"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de5fab1efe_1_14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15. Samninganefndin mín hlustaði almennt á sjónarmið viðsemjanda</a:t>
            </a:r>
            <a:endParaRPr/>
          </a:p>
        </p:txBody>
      </p:sp>
      <p:pic>
        <p:nvPicPr>
          <p:cNvPr id="299" name="Google Shape;299;gde5fab1efe_1_14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de5fab1efe_1_148"/>
          <p:cNvSpPr txBox="1">
            <a:spLocks noGrp="1"/>
          </p:cNvSpPr>
          <p:nvPr>
            <p:ph type="title"/>
          </p:nvPr>
        </p:nvSpPr>
        <p:spPr>
          <a:xfrm>
            <a:off x="838200" y="572582"/>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15 frh.</a:t>
            </a:r>
            <a:endParaRPr/>
          </a:p>
        </p:txBody>
      </p:sp>
      <p:sp>
        <p:nvSpPr>
          <p:cNvPr id="306" name="Google Shape;306;gde5fab1efe_1_14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307" name="Google Shape;307;gde5fab1efe_1_14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de5fab1efe_1_1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457200" lvl="0" indent="-400050" algn="ctr" rtl="0">
              <a:spcBef>
                <a:spcPts val="0"/>
              </a:spcBef>
              <a:spcAft>
                <a:spcPts val="0"/>
              </a:spcAft>
              <a:buSzPct val="100000"/>
              <a:buAutoNum type="arabicPeriod"/>
            </a:pPr>
            <a:r>
              <a:rPr lang="is-IS"/>
              <a:t>Hversu mörgum samningaviðræðum/kjarasamningum tókst þú þátt í, í þessari lotu sem hófst snemma árs 2019?</a:t>
            </a:r>
            <a:endParaRPr/>
          </a:p>
        </p:txBody>
      </p:sp>
      <p:pic>
        <p:nvPicPr>
          <p:cNvPr id="109" name="Google Shape;109;gde5fab1efe_1_14"/>
          <p:cNvPicPr preferRelativeResize="0"/>
          <p:nvPr/>
        </p:nvPicPr>
        <p:blipFill>
          <a:blip r:embed="rId3">
            <a:alphaModFix/>
          </a:blip>
          <a:stretch>
            <a:fillRect/>
          </a:stretch>
        </p:blipFill>
        <p:spPr>
          <a:xfrm>
            <a:off x="694800" y="2160000"/>
            <a:ext cx="10800000" cy="3060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de5fab1efe_1_15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16. Samninganefndin mín tók almennt tillit til sjónarmiða viðsemjanda</a:t>
            </a:r>
            <a:endParaRPr/>
          </a:p>
        </p:txBody>
      </p:sp>
      <p:pic>
        <p:nvPicPr>
          <p:cNvPr id="314" name="Google Shape;314;gde5fab1efe_1_15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de5fab1efe_2_40"/>
          <p:cNvSpPr txBox="1">
            <a:spLocks noGrp="1"/>
          </p:cNvSpPr>
          <p:nvPr>
            <p:ph type="title"/>
          </p:nvPr>
        </p:nvSpPr>
        <p:spPr>
          <a:xfrm>
            <a:off x="838200" y="5898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16. frh.</a:t>
            </a:r>
            <a:endParaRPr/>
          </a:p>
        </p:txBody>
      </p:sp>
      <p:sp>
        <p:nvSpPr>
          <p:cNvPr id="321" name="Google Shape;321;gde5fab1efe_2_4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is-IS" sz="1200" i="1"/>
              <a:t>Niðurstöður aðeins birtar fyrir hópa sem telja 5 eða fleiri</a:t>
            </a:r>
            <a:endParaRPr sz="1200" i="1"/>
          </a:p>
        </p:txBody>
      </p:sp>
      <p:pic>
        <p:nvPicPr>
          <p:cNvPr id="322" name="Google Shape;322;gde5fab1efe_2_4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de5fab1efe_1_16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17. Samninganefndin mín leitaðist við að gera samning sem uppfyllti þarfir beggja aðila.</a:t>
            </a:r>
            <a:endParaRPr/>
          </a:p>
        </p:txBody>
      </p:sp>
      <p:pic>
        <p:nvPicPr>
          <p:cNvPr id="329" name="Google Shape;329;gde5fab1efe_1_16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de5fab1efe_1_17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17. frh</a:t>
            </a:r>
            <a:endParaRPr/>
          </a:p>
        </p:txBody>
      </p:sp>
      <p:sp>
        <p:nvSpPr>
          <p:cNvPr id="336" name="Google Shape;336;gde5fab1efe_1_17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337" name="Google Shape;337;gde5fab1efe_1_17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de5fab1efe_1_36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18. Það ríkti traust milli aðila við samningaborðið</a:t>
            </a:r>
            <a:endParaRPr/>
          </a:p>
        </p:txBody>
      </p:sp>
      <p:pic>
        <p:nvPicPr>
          <p:cNvPr id="344" name="Google Shape;344;gde5fab1efe_1_36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e5fab1efe_1_21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18. frh</a:t>
            </a:r>
            <a:endParaRPr/>
          </a:p>
        </p:txBody>
      </p:sp>
      <p:sp>
        <p:nvSpPr>
          <p:cNvPr id="351" name="Google Shape;351;gde5fab1efe_1_21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352" name="Google Shape;352;gde5fab1efe_1_21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de5fab1efe_1_18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19. Nægur tími var gefinn til að ræða málin á fundum.</a:t>
            </a:r>
            <a:endParaRPr/>
          </a:p>
        </p:txBody>
      </p:sp>
      <p:pic>
        <p:nvPicPr>
          <p:cNvPr id="359" name="Google Shape;359;gde5fab1efe_1_18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de5fab1efe_1_209"/>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19. frh.</a:t>
            </a:r>
            <a:endParaRPr/>
          </a:p>
        </p:txBody>
      </p:sp>
      <p:sp>
        <p:nvSpPr>
          <p:cNvPr id="366" name="Google Shape;366;gde5fab1efe_1_209"/>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367" name="Google Shape;367;gde5fab1efe_1_209"/>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e5fab1efe_1_22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20. Farið var yfir þau gögn sem skipta máli.</a:t>
            </a:r>
            <a:endParaRPr/>
          </a:p>
        </p:txBody>
      </p:sp>
      <p:pic>
        <p:nvPicPr>
          <p:cNvPr id="374" name="Google Shape;374;gde5fab1efe_1_22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de5fab1efe_1_22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20. frh.</a:t>
            </a:r>
            <a:endParaRPr/>
          </a:p>
        </p:txBody>
      </p:sp>
      <p:sp>
        <p:nvSpPr>
          <p:cNvPr id="381" name="Google Shape;381;gde5fab1efe_1_22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382" name="Google Shape;382;gde5fab1efe_1_22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de5fab1efe_1_74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457200" lvl="0" indent="-419100" algn="ctr" rtl="0">
              <a:spcBef>
                <a:spcPts val="0"/>
              </a:spcBef>
              <a:spcAft>
                <a:spcPts val="0"/>
              </a:spcAft>
              <a:buSzPts val="3000"/>
              <a:buAutoNum type="arabicPeriod"/>
            </a:pPr>
            <a:r>
              <a:rPr lang="is-IS"/>
              <a:t>frh</a:t>
            </a:r>
            <a:endParaRPr/>
          </a:p>
        </p:txBody>
      </p:sp>
      <p:sp>
        <p:nvSpPr>
          <p:cNvPr id="116" name="Google Shape;116;gde5fab1efe_1_744"/>
          <p:cNvSpPr txBox="1">
            <a:spLocks noGrp="1"/>
          </p:cNvSpPr>
          <p:nvPr>
            <p:ph type="body" idx="1"/>
          </p:nvPr>
        </p:nvSpPr>
        <p:spPr>
          <a:xfrm>
            <a:off x="1729775" y="6435925"/>
            <a:ext cx="10515600" cy="3180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is-IS" sz="1200"/>
              <a:t>Niðurstöður eru eingöngu birtar fyrir hópa sem telja 5 eða fleiri</a:t>
            </a:r>
            <a:endParaRPr/>
          </a:p>
        </p:txBody>
      </p:sp>
      <p:pic>
        <p:nvPicPr>
          <p:cNvPr id="117" name="Google Shape;117;gde5fab1efe_1_74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e5fab1efe_1_24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21. Sjónarmið beggja aðila komu skýrt fram.</a:t>
            </a:r>
            <a:endParaRPr/>
          </a:p>
        </p:txBody>
      </p:sp>
      <p:pic>
        <p:nvPicPr>
          <p:cNvPr id="389" name="Google Shape;389;gde5fab1efe_1_24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de5fab1efe_1_23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21. frh</a:t>
            </a:r>
            <a:endParaRPr/>
          </a:p>
        </p:txBody>
      </p:sp>
      <p:sp>
        <p:nvSpPr>
          <p:cNvPr id="396" name="Google Shape;396;gde5fab1efe_1_23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397" name="Google Shape;397;gde5fab1efe_1_23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de5fab1efe_1_24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22. Fannst þér almennt of stuttur tími milli funda, var hann of langur eða almennt hæfilegur?</a:t>
            </a:r>
            <a:endParaRPr/>
          </a:p>
        </p:txBody>
      </p:sp>
      <p:pic>
        <p:nvPicPr>
          <p:cNvPr id="404" name="Google Shape;404;gde5fab1efe_1_24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de5fab1efe_1_25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22. frh.</a:t>
            </a:r>
            <a:endParaRPr/>
          </a:p>
        </p:txBody>
      </p:sp>
      <p:sp>
        <p:nvSpPr>
          <p:cNvPr id="411" name="Google Shape;411;gde5fab1efe_1_25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12" name="Google Shape;412;gde5fab1efe_1_25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de5fab1efe_1_38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24. Mér fannst viðsemjandinn almennt vera vel undirbúinn.</a:t>
            </a:r>
            <a:endParaRPr/>
          </a:p>
        </p:txBody>
      </p:sp>
      <p:pic>
        <p:nvPicPr>
          <p:cNvPr id="419" name="Google Shape;419;gde5fab1efe_1_38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de5fab1efe_1_26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24. frh</a:t>
            </a:r>
            <a:endParaRPr/>
          </a:p>
        </p:txBody>
      </p:sp>
      <p:sp>
        <p:nvSpPr>
          <p:cNvPr id="426" name="Google Shape;426;gde5fab1efe_1_26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27" name="Google Shape;427;gde5fab1efe_1_26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de5fab1efe_1_27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25. Mér fannst viðsemjandinn leggja sig almennt eftir því að skilja sjónarmið mín.</a:t>
            </a:r>
            <a:endParaRPr/>
          </a:p>
        </p:txBody>
      </p:sp>
      <p:pic>
        <p:nvPicPr>
          <p:cNvPr id="434" name="Google Shape;434;gde5fab1efe_1_27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de5fab1efe_1_27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25. frh</a:t>
            </a:r>
            <a:endParaRPr/>
          </a:p>
        </p:txBody>
      </p:sp>
      <p:sp>
        <p:nvSpPr>
          <p:cNvPr id="441" name="Google Shape;441;gde5fab1efe_1_27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42" name="Google Shape;442;gde5fab1efe_1_27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de5fab1efe_1_28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26. Viðsemjandinn leitaðist við að gera samning sem uppfyllti þarfir beggja aðila</a:t>
            </a:r>
            <a:endParaRPr/>
          </a:p>
        </p:txBody>
      </p:sp>
      <p:pic>
        <p:nvPicPr>
          <p:cNvPr id="449" name="Google Shape;449;gde5fab1efe_1_28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de5fab1efe_1_28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26. frh</a:t>
            </a:r>
            <a:endParaRPr/>
          </a:p>
        </p:txBody>
      </p:sp>
      <p:sp>
        <p:nvSpPr>
          <p:cNvPr id="456" name="Google Shape;456;gde5fab1efe_1_28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57" name="Google Shape;457;gde5fab1efe_1_28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de5fab1efe_1_3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3a. Hversu mörgum klukkustundum áætlar þú að hafa varið í heild í kjarasamningagerðina í þessari lotu?</a:t>
            </a:r>
            <a:endParaRPr/>
          </a:p>
        </p:txBody>
      </p:sp>
      <p:pic>
        <p:nvPicPr>
          <p:cNvPr id="124" name="Google Shape;124;gde5fab1efe_1_30"/>
          <p:cNvPicPr preferRelativeResize="0"/>
          <p:nvPr/>
        </p:nvPicPr>
        <p:blipFill>
          <a:blip r:embed="rId3">
            <a:alphaModFix/>
          </a:blip>
          <a:stretch>
            <a:fillRect/>
          </a:stretch>
        </p:blipFill>
        <p:spPr>
          <a:xfrm>
            <a:off x="694800" y="2160000"/>
            <a:ext cx="10800000" cy="2412000"/>
          </a:xfrm>
          <a:prstGeom prst="rect">
            <a:avLst/>
          </a:prstGeom>
          <a:noFill/>
          <a:ln>
            <a:noFill/>
          </a:ln>
        </p:spPr>
      </p:pic>
      <p:sp>
        <p:nvSpPr>
          <p:cNvPr id="125" name="Google Shape;125;gde5fab1efe_1_30"/>
          <p:cNvSpPr txBox="1">
            <a:spLocks noGrp="1"/>
          </p:cNvSpPr>
          <p:nvPr>
            <p:ph type="body" idx="1"/>
          </p:nvPr>
        </p:nvSpPr>
        <p:spPr>
          <a:xfrm>
            <a:off x="694800" y="4654800"/>
            <a:ext cx="10515600" cy="2925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1018"/>
              <a:buNone/>
            </a:pPr>
            <a:r>
              <a:rPr lang="is-IS" sz="1200" i="1"/>
              <a:t>Niðurstöður eru eingöngu birtar fyrir hópa sem telja 5 eða fleiri</a:t>
            </a:r>
            <a:endParaRPr sz="1200" i="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de5fab1efe_1_29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27. Viðsemjandinn var almennt sanngjarn.</a:t>
            </a:r>
            <a:endParaRPr/>
          </a:p>
        </p:txBody>
      </p:sp>
      <p:pic>
        <p:nvPicPr>
          <p:cNvPr id="464" name="Google Shape;464;gde5fab1efe_1_29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de5fab1efe_1_30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27. frh</a:t>
            </a:r>
            <a:endParaRPr/>
          </a:p>
        </p:txBody>
      </p:sp>
      <p:sp>
        <p:nvSpPr>
          <p:cNvPr id="471" name="Google Shape;471;gde5fab1efe_1_30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72" name="Google Shape;472;gde5fab1efe_1_30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de5fab1efe_1_30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28. Viðsemjandinn var treystandi</a:t>
            </a:r>
            <a:endParaRPr/>
          </a:p>
        </p:txBody>
      </p:sp>
      <p:pic>
        <p:nvPicPr>
          <p:cNvPr id="479" name="Google Shape;479;gde5fab1efe_1_30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de5fab1efe_1_31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28. frh</a:t>
            </a:r>
            <a:endParaRPr/>
          </a:p>
        </p:txBody>
      </p:sp>
      <p:sp>
        <p:nvSpPr>
          <p:cNvPr id="486" name="Google Shape;486;gde5fab1efe_1_31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487" name="Google Shape;487;gde5fab1efe_1_31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de5fab1efe_1_31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29. Ég fann fyrir samstarfsvilja frá viðsemjanda</a:t>
            </a:r>
            <a:endParaRPr/>
          </a:p>
        </p:txBody>
      </p:sp>
      <p:pic>
        <p:nvPicPr>
          <p:cNvPr id="494" name="Google Shape;494;gde5fab1efe_1_31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de5fab1efe_1_32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29. frh</a:t>
            </a:r>
            <a:endParaRPr/>
          </a:p>
        </p:txBody>
      </p:sp>
      <p:sp>
        <p:nvSpPr>
          <p:cNvPr id="501" name="Google Shape;501;gde5fab1efe_1_32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502" name="Google Shape;502;gde5fab1efe_1_324"/>
          <p:cNvPicPr preferRelativeResize="0"/>
          <p:nvPr/>
        </p:nvPicPr>
        <p:blipFill>
          <a:blip r:embed="rId3">
            <a:alphaModFix/>
          </a:blip>
          <a:stretch>
            <a:fillRect/>
          </a:stretch>
        </p:blipFill>
        <p:spPr>
          <a:xfrm>
            <a:off x="1695600" y="1483200"/>
            <a:ext cx="9000001" cy="4849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de5fab1efe_1_33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30. Samskipti við samningaborðið voru uppbyggileg</a:t>
            </a:r>
            <a:endParaRPr/>
          </a:p>
        </p:txBody>
      </p:sp>
      <p:pic>
        <p:nvPicPr>
          <p:cNvPr id="509" name="Google Shape;509;gde5fab1efe_1_33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de5fab1efe_1_33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30. frh</a:t>
            </a:r>
            <a:endParaRPr/>
          </a:p>
        </p:txBody>
      </p:sp>
      <p:sp>
        <p:nvSpPr>
          <p:cNvPr id="516" name="Google Shape;516;gde5fab1efe_1_33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517" name="Google Shape;517;gde5fab1efe_1_33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de5fab1efe_1_34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31. Ég myndi vilja semja við sömu samninganefnd aftur.</a:t>
            </a:r>
            <a:endParaRPr/>
          </a:p>
        </p:txBody>
      </p:sp>
      <p:pic>
        <p:nvPicPr>
          <p:cNvPr id="524" name="Google Shape;524;gde5fab1efe_1_34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de5fab1efe_1_34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31. frh.</a:t>
            </a:r>
            <a:endParaRPr/>
          </a:p>
        </p:txBody>
      </p:sp>
      <p:sp>
        <p:nvSpPr>
          <p:cNvPr id="531" name="Google Shape;531;gde5fab1efe_1_34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532" name="Google Shape;532;gde5fab1efe_1_34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de5fab1efe_1_21"/>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4a. Hversu mörgum klukkustundum áætlar þú að hafa varið í heild í undirbúning fyrir fyrsta samningafund með viðsemjanda?</a:t>
            </a:r>
            <a:endParaRPr/>
          </a:p>
        </p:txBody>
      </p:sp>
      <p:sp>
        <p:nvSpPr>
          <p:cNvPr id="132" name="Google Shape;132;gde5fab1efe_1_21"/>
          <p:cNvSpPr txBox="1">
            <a:spLocks noGrp="1"/>
          </p:cNvSpPr>
          <p:nvPr>
            <p:ph type="body" idx="1"/>
          </p:nvPr>
        </p:nvSpPr>
        <p:spPr>
          <a:xfrm>
            <a:off x="838200" y="2136600"/>
            <a:ext cx="9560400" cy="34323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Font typeface="Arial"/>
              <a:buNone/>
            </a:pPr>
            <a:endParaRPr sz="1400">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133" name="Google Shape;133;gde5fab1efe_1_21"/>
          <p:cNvPicPr preferRelativeResize="0"/>
          <p:nvPr/>
        </p:nvPicPr>
        <p:blipFill>
          <a:blip r:embed="rId3">
            <a:alphaModFix/>
          </a:blip>
          <a:stretch>
            <a:fillRect/>
          </a:stretch>
        </p:blipFill>
        <p:spPr>
          <a:xfrm>
            <a:off x="1558387" y="2136600"/>
            <a:ext cx="9075226" cy="351843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de5fab1efe_1_35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32. Viðsemjandinn lagði fram áreiðanleg gögn máli sínu til stuðnings.</a:t>
            </a:r>
            <a:endParaRPr/>
          </a:p>
        </p:txBody>
      </p:sp>
      <p:pic>
        <p:nvPicPr>
          <p:cNvPr id="539" name="Google Shape;539;gde5fab1efe_1_35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de5fab1efe_1_36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32. frh</a:t>
            </a:r>
            <a:endParaRPr/>
          </a:p>
        </p:txBody>
      </p:sp>
      <p:sp>
        <p:nvSpPr>
          <p:cNvPr id="546" name="Google Shape;546;gde5fab1efe_1_36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547" name="Google Shape;547;gde5fab1efe_1_36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de5fab1efe_1_409"/>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34a. Var gert sameiginlegt kostnaðarmat á lausnum/kostum sem ræddar voru við samningaborðið?</a:t>
            </a:r>
            <a:endParaRPr/>
          </a:p>
        </p:txBody>
      </p:sp>
      <p:pic>
        <p:nvPicPr>
          <p:cNvPr id="554" name="Google Shape;554;gde5fab1efe_1_409"/>
          <p:cNvPicPr preferRelativeResize="0"/>
          <p:nvPr/>
        </p:nvPicPr>
        <p:blipFill>
          <a:blip r:embed="rId3">
            <a:alphaModFix/>
          </a:blip>
          <a:stretch>
            <a:fillRect/>
          </a:stretch>
        </p:blipFill>
        <p:spPr>
          <a:xfrm>
            <a:off x="2181225" y="2120882"/>
            <a:ext cx="7829550" cy="23431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de5fab1efe_1_40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34a. frh.</a:t>
            </a:r>
            <a:endParaRPr/>
          </a:p>
        </p:txBody>
      </p:sp>
      <p:sp>
        <p:nvSpPr>
          <p:cNvPr id="561" name="Google Shape;561;gde5fab1efe_1_40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562" name="Google Shape;562;gde5fab1efe_1_402"/>
          <p:cNvPicPr preferRelativeResize="0"/>
          <p:nvPr/>
        </p:nvPicPr>
        <p:blipFill>
          <a:blip r:embed="rId3">
            <a:alphaModFix/>
          </a:blip>
          <a:stretch>
            <a:fillRect/>
          </a:stretch>
        </p:blipFill>
        <p:spPr>
          <a:xfrm>
            <a:off x="1670363" y="1430982"/>
            <a:ext cx="8851265" cy="475746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de5fab1efe_1_41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34b. Var ger sameiginlegt kostnaðarmat á lausnum/kostum sem ræddar voru við samningaborðið?</a:t>
            </a:r>
            <a:endParaRPr/>
          </a:p>
        </p:txBody>
      </p:sp>
      <p:sp>
        <p:nvSpPr>
          <p:cNvPr id="569" name="Google Shape;569;gde5fab1efe_1_416"/>
          <p:cNvSpPr txBox="1">
            <a:spLocks noGrp="1"/>
          </p:cNvSpPr>
          <p:nvPr>
            <p:ph type="body" idx="1"/>
          </p:nvPr>
        </p:nvSpPr>
        <p:spPr>
          <a:xfrm>
            <a:off x="838200" y="2136599"/>
            <a:ext cx="10515600" cy="4139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70" name="Google Shape;570;gde5fab1efe_1_416"/>
          <p:cNvPicPr preferRelativeResize="0"/>
          <p:nvPr/>
        </p:nvPicPr>
        <p:blipFill>
          <a:blip r:embed="rId3">
            <a:alphaModFix/>
          </a:blip>
          <a:stretch>
            <a:fillRect/>
          </a:stretch>
        </p:blipFill>
        <p:spPr>
          <a:xfrm>
            <a:off x="838200" y="2535141"/>
            <a:ext cx="10515599" cy="334261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de5fab1efe_1_42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34b. frh</a:t>
            </a:r>
            <a:endParaRPr/>
          </a:p>
        </p:txBody>
      </p:sp>
      <p:sp>
        <p:nvSpPr>
          <p:cNvPr id="577" name="Google Shape;577;gde5fab1efe_1_42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578" name="Google Shape;578;gde5fab1efe_1_422"/>
          <p:cNvPicPr preferRelativeResize="0"/>
          <p:nvPr/>
        </p:nvPicPr>
        <p:blipFill>
          <a:blip r:embed="rId3">
            <a:alphaModFix/>
          </a:blip>
          <a:stretch>
            <a:fillRect/>
          </a:stretch>
        </p:blipFill>
        <p:spPr>
          <a:xfrm>
            <a:off x="1422213" y="1243400"/>
            <a:ext cx="9347574" cy="51074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de5fab1efe_1_42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35. Ég er almennt sátt(ur) með embætti ríkissáttasemjara.</a:t>
            </a:r>
            <a:endParaRPr/>
          </a:p>
        </p:txBody>
      </p:sp>
      <p:pic>
        <p:nvPicPr>
          <p:cNvPr id="585" name="Google Shape;585;gde5fab1efe_1_42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de5fab1efe_1_43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35. frh</a:t>
            </a:r>
            <a:endParaRPr/>
          </a:p>
        </p:txBody>
      </p:sp>
      <p:sp>
        <p:nvSpPr>
          <p:cNvPr id="592" name="Google Shape;592;gde5fab1efe_1_434"/>
          <p:cNvSpPr txBox="1">
            <a:spLocks noGrp="1"/>
          </p:cNvSpPr>
          <p:nvPr>
            <p:ph type="body" idx="1"/>
          </p:nvPr>
        </p:nvSpPr>
        <p:spPr>
          <a:xfrm>
            <a:off x="1695600" y="6483600"/>
            <a:ext cx="10515600" cy="318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593" name="Google Shape;593;gde5fab1efe_1_43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de5fab1efe_1_44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36. Ég treysti starfi og þjónustu embættis ríkissáttasemjara.</a:t>
            </a:r>
            <a:endParaRPr/>
          </a:p>
        </p:txBody>
      </p:sp>
      <p:pic>
        <p:nvPicPr>
          <p:cNvPr id="600" name="Google Shape;600;gde5fab1efe_1_44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de5fab1efe_1_44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36. frh.</a:t>
            </a:r>
            <a:endParaRPr/>
          </a:p>
        </p:txBody>
      </p:sp>
      <p:sp>
        <p:nvSpPr>
          <p:cNvPr id="607" name="Google Shape;607;gde5fab1efe_1_44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608" name="Google Shape;608;gde5fab1efe_1_44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de5fab1efe_0_0"/>
          <p:cNvSpPr txBox="1">
            <a:spLocks noGrp="1"/>
          </p:cNvSpPr>
          <p:nvPr>
            <p:ph type="title"/>
          </p:nvPr>
        </p:nvSpPr>
        <p:spPr>
          <a:xfrm>
            <a:off x="838200" y="641824"/>
            <a:ext cx="10515600" cy="8796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36666"/>
              <a:buFont typeface="Arial"/>
              <a:buNone/>
            </a:pPr>
            <a:r>
              <a:rPr lang="is-IS"/>
              <a:t>4a. Hversu mörgum klukkustundum áætlar þú að hafa varið í heild í undirbúning fyrir fyrsta samningafund með viðsemjanda?</a:t>
            </a:r>
            <a:endParaRPr/>
          </a:p>
          <a:p>
            <a:pPr marL="0" lvl="0" indent="0" algn="ctr" rtl="0">
              <a:spcBef>
                <a:spcPts val="0"/>
              </a:spcBef>
              <a:spcAft>
                <a:spcPts val="0"/>
              </a:spcAft>
              <a:buNone/>
            </a:pPr>
            <a:endParaRPr/>
          </a:p>
        </p:txBody>
      </p:sp>
      <p:sp>
        <p:nvSpPr>
          <p:cNvPr id="140" name="Google Shape;140;gde5fab1efe_0_0"/>
          <p:cNvSpPr txBox="1">
            <a:spLocks noGrp="1"/>
          </p:cNvSpPr>
          <p:nvPr>
            <p:ph type="body" idx="1"/>
          </p:nvPr>
        </p:nvSpPr>
        <p:spPr>
          <a:xfrm>
            <a:off x="635000" y="4430700"/>
            <a:ext cx="10515600" cy="2925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1018"/>
              <a:buNone/>
            </a:pPr>
            <a:r>
              <a:rPr lang="is-IS" sz="1200" i="1"/>
              <a:t>Niðurstöður eru eingöngu birtar fyrir hópa sem telja 5 eða fleiri</a:t>
            </a:r>
            <a:endParaRPr sz="1200" i="1"/>
          </a:p>
        </p:txBody>
      </p:sp>
      <p:pic>
        <p:nvPicPr>
          <p:cNvPr id="141" name="Google Shape;141;gde5fab1efe_0_0"/>
          <p:cNvPicPr preferRelativeResize="0"/>
          <p:nvPr/>
        </p:nvPicPr>
        <p:blipFill>
          <a:blip r:embed="rId3">
            <a:alphaModFix/>
          </a:blip>
          <a:stretch>
            <a:fillRect/>
          </a:stretch>
        </p:blipFill>
        <p:spPr>
          <a:xfrm>
            <a:off x="694800" y="2160000"/>
            <a:ext cx="10800000" cy="2196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de5fab1efe_1_45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37. Ég er sátt/ur við þá þjónustu sem ég og mitt teymi fengum hjá embætti ríkissáttasemjara.</a:t>
            </a:r>
            <a:endParaRPr/>
          </a:p>
        </p:txBody>
      </p:sp>
      <p:pic>
        <p:nvPicPr>
          <p:cNvPr id="615" name="Google Shape;615;gde5fab1efe_1_45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de5fab1efe_1_45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37. frh</a:t>
            </a:r>
            <a:endParaRPr/>
          </a:p>
        </p:txBody>
      </p:sp>
      <p:sp>
        <p:nvSpPr>
          <p:cNvPr id="622" name="Google Shape;622;gde5fab1efe_1_45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623" name="Google Shape;623;gde5fab1efe_1_45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de5fab1efe_1_46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39. Mér fannst skipulag og framkvæmd viðræðna hjá embætti ríkissáttasemjara almennt góð.</a:t>
            </a:r>
            <a:endParaRPr/>
          </a:p>
        </p:txBody>
      </p:sp>
      <p:pic>
        <p:nvPicPr>
          <p:cNvPr id="630" name="Google Shape;630;gde5fab1efe_1_46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de5fab1efe_1_47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39. frh.</a:t>
            </a:r>
            <a:endParaRPr/>
          </a:p>
        </p:txBody>
      </p:sp>
      <p:sp>
        <p:nvSpPr>
          <p:cNvPr id="637" name="Google Shape;637;gde5fab1efe_1_47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638" name="Google Shape;638;gde5fab1efe_1_47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de5fab1efe_1_47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40. Jafnræðis var almennt gætt milli samninganefnda.</a:t>
            </a:r>
            <a:endParaRPr/>
          </a:p>
        </p:txBody>
      </p:sp>
      <p:pic>
        <p:nvPicPr>
          <p:cNvPr id="645" name="Google Shape;645;gde5fab1efe_1_47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de5fab1efe_1_48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40. frh</a:t>
            </a:r>
            <a:endParaRPr/>
          </a:p>
        </p:txBody>
      </p:sp>
      <p:sp>
        <p:nvSpPr>
          <p:cNvPr id="652" name="Google Shape;652;gde5fab1efe_1_48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653" name="Google Shape;653;gde5fab1efe_1_48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de5fab1efe_1_48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41. Samskipti mín við ríkissáttasemjara voru góð.</a:t>
            </a:r>
            <a:endParaRPr/>
          </a:p>
        </p:txBody>
      </p:sp>
      <p:pic>
        <p:nvPicPr>
          <p:cNvPr id="660" name="Google Shape;660;gde5fab1efe_1_48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de5fab1efe_1_49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41. Frh.</a:t>
            </a:r>
            <a:endParaRPr/>
          </a:p>
        </p:txBody>
      </p:sp>
      <p:sp>
        <p:nvSpPr>
          <p:cNvPr id="667" name="Google Shape;667;gde5fab1efe_1_49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668" name="Google Shape;668;gde5fab1efe_1_49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de5fab1efe_1_50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42. Samskipti við starfsfólk ríkissáttasemjara voru góð.</a:t>
            </a:r>
            <a:endParaRPr/>
          </a:p>
        </p:txBody>
      </p:sp>
      <p:pic>
        <p:nvPicPr>
          <p:cNvPr id="675" name="Google Shape;675;gde5fab1efe_1_50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de5fab1efe_1_50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42. Frh.</a:t>
            </a:r>
            <a:endParaRPr/>
          </a:p>
        </p:txBody>
      </p:sp>
      <p:sp>
        <p:nvSpPr>
          <p:cNvPr id="682" name="Google Shape;682;gde5fab1efe_1_50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is-IS" sz="1200" i="1"/>
              <a:t>Niðurstöður eru eingöngu birtar fyrir hópa sem telja 5 eða fleiri</a:t>
            </a:r>
            <a:endParaRPr i="1"/>
          </a:p>
        </p:txBody>
      </p:sp>
      <p:pic>
        <p:nvPicPr>
          <p:cNvPr id="683" name="Google Shape;683;gde5fab1efe_1_50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de5fab1efe_2_1"/>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 Hversu sátt(ur) eða ósátt(ur) ertu almennt við samninginn/samninga sem þú tókst þátt í að gera?</a:t>
            </a:r>
            <a:endParaRPr/>
          </a:p>
        </p:txBody>
      </p:sp>
      <p:pic>
        <p:nvPicPr>
          <p:cNvPr id="148" name="Google Shape;148;gde5fab1efe_2_1"/>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de5fab1efe_1_51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is-IS" sz="2400"/>
              <a:t>43. Aðstaða til sáttamiðlunarinnar hjá embætti ríkissáttasemjara er góð (t.d á fundarherbergi, vinnuaðstaða milli funda, hljóðvist, kaffiaðstaða).</a:t>
            </a:r>
            <a:endParaRPr sz="2400"/>
          </a:p>
        </p:txBody>
      </p:sp>
      <p:pic>
        <p:nvPicPr>
          <p:cNvPr id="690" name="Google Shape;690;gde5fab1efe_1_51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de5fab1efe_1_51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43. frh</a:t>
            </a:r>
            <a:endParaRPr/>
          </a:p>
        </p:txBody>
      </p:sp>
      <p:sp>
        <p:nvSpPr>
          <p:cNvPr id="697" name="Google Shape;697;gde5fab1efe_1_51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698" name="Google Shape;698;gde5fab1efe_1_51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de5fab1efe_1_52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44. Ég var ánægð(ur) með upplýsingagjöf embættis ríkissáttasemjara.</a:t>
            </a:r>
            <a:endParaRPr/>
          </a:p>
        </p:txBody>
      </p:sp>
      <p:pic>
        <p:nvPicPr>
          <p:cNvPr id="705" name="Google Shape;705;gde5fab1efe_1_52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de5fab1efe_1_53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44. frh.</a:t>
            </a:r>
            <a:endParaRPr/>
          </a:p>
        </p:txBody>
      </p:sp>
      <p:sp>
        <p:nvSpPr>
          <p:cNvPr id="712" name="Google Shape;712;gde5fab1efe_1_53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13" name="Google Shape;713;gde5fab1efe_1_53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e5fab1efe_1_53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45. Ég vissi hvers ég gæti ætlast af embætti ríkissáttasemjara.</a:t>
            </a:r>
            <a:endParaRPr/>
          </a:p>
        </p:txBody>
      </p:sp>
      <p:pic>
        <p:nvPicPr>
          <p:cNvPr id="720" name="Google Shape;720;gde5fab1efe_1_53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de5fab1efe_1_54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45. frh.</a:t>
            </a:r>
            <a:endParaRPr/>
          </a:p>
        </p:txBody>
      </p:sp>
      <p:sp>
        <p:nvSpPr>
          <p:cNvPr id="727" name="Google Shape;727;gde5fab1efe_1_54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28" name="Google Shape;728;gde5fab1efe_1_54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de5fab1efe_1_54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46. Ég átti auðvelt með að koma hugmyndum mínum á framfæri í samningaviðræðunum.</a:t>
            </a:r>
            <a:endParaRPr/>
          </a:p>
        </p:txBody>
      </p:sp>
      <p:pic>
        <p:nvPicPr>
          <p:cNvPr id="735" name="Google Shape;735;gde5fab1efe_1_54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de5fab1efe_1_55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46. frh</a:t>
            </a:r>
            <a:endParaRPr/>
          </a:p>
        </p:txBody>
      </p:sp>
      <p:sp>
        <p:nvSpPr>
          <p:cNvPr id="742" name="Google Shape;742;gde5fab1efe_1_55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43" name="Google Shape;743;gde5fab1efe_1_55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de5fab1efe_1_56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47. Ég varð vör/var við neikvæð samskipti í samningaferlinu.</a:t>
            </a:r>
            <a:endParaRPr/>
          </a:p>
        </p:txBody>
      </p:sp>
      <p:pic>
        <p:nvPicPr>
          <p:cNvPr id="750" name="Google Shape;750;gde5fab1efe_1_56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de5fab1efe_1_56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47. frh</a:t>
            </a:r>
            <a:endParaRPr/>
          </a:p>
        </p:txBody>
      </p:sp>
      <p:sp>
        <p:nvSpPr>
          <p:cNvPr id="757" name="Google Shape;757;gde5fab1efe_1_56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58" name="Google Shape;758;gde5fab1efe_1_56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e5fab1efe_2_8"/>
          <p:cNvSpPr txBox="1">
            <a:spLocks noGrp="1"/>
          </p:cNvSpPr>
          <p:nvPr>
            <p:ph type="title"/>
          </p:nvPr>
        </p:nvSpPr>
        <p:spPr>
          <a:xfrm>
            <a:off x="838200" y="487300"/>
            <a:ext cx="10515600" cy="843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 frh.</a:t>
            </a:r>
            <a:endParaRPr/>
          </a:p>
        </p:txBody>
      </p:sp>
      <p:sp>
        <p:nvSpPr>
          <p:cNvPr id="155" name="Google Shape;155;gde5fab1efe_2_8"/>
          <p:cNvSpPr txBox="1">
            <a:spLocks noGrp="1"/>
          </p:cNvSpPr>
          <p:nvPr>
            <p:ph type="body" idx="1"/>
          </p:nvPr>
        </p:nvSpPr>
        <p:spPr>
          <a:xfrm>
            <a:off x="1694700" y="6484650"/>
            <a:ext cx="9584400" cy="2427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SzPts val="770"/>
              <a:buNone/>
            </a:pPr>
            <a:r>
              <a:rPr lang="is-IS" sz="1200" i="1"/>
              <a:t>Niðurstöður eru eingöngu birtar fyrir hópa sem telja 5 eða fleiri</a:t>
            </a:r>
            <a:endParaRPr sz="1000" i="1"/>
          </a:p>
        </p:txBody>
      </p:sp>
      <p:pic>
        <p:nvPicPr>
          <p:cNvPr id="156" name="Google Shape;156;gde5fab1efe_2_8"/>
          <p:cNvPicPr preferRelativeResize="0"/>
          <p:nvPr/>
        </p:nvPicPr>
        <p:blipFill>
          <a:blip r:embed="rId3">
            <a:alphaModFix/>
          </a:blip>
          <a:stretch>
            <a:fillRect/>
          </a:stretch>
        </p:blipFill>
        <p:spPr>
          <a:xfrm>
            <a:off x="1596000" y="1483313"/>
            <a:ext cx="9000001" cy="48492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de5fab1efe_1_572"/>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48. Stuðningur ríkissáttasemjara var mikilvægur í samningaviðræðunum.</a:t>
            </a:r>
            <a:endParaRPr/>
          </a:p>
        </p:txBody>
      </p:sp>
      <p:pic>
        <p:nvPicPr>
          <p:cNvPr id="765" name="Google Shape;765;gde5fab1efe_1_572"/>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de5fab1efe_1_578"/>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48. frh.</a:t>
            </a:r>
            <a:endParaRPr/>
          </a:p>
        </p:txBody>
      </p:sp>
      <p:sp>
        <p:nvSpPr>
          <p:cNvPr id="772" name="Google Shape;772;gde5fab1efe_1_578"/>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73" name="Google Shape;773;gde5fab1efe_1_578"/>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de5fab1efe_1_584"/>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49. Skipulag í samningaviðræðunum var skýrt.</a:t>
            </a:r>
            <a:endParaRPr/>
          </a:p>
        </p:txBody>
      </p:sp>
      <p:pic>
        <p:nvPicPr>
          <p:cNvPr id="780" name="Google Shape;780;gde5fab1efe_1_584"/>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de5fab1efe_1_590"/>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49. frh.</a:t>
            </a:r>
            <a:endParaRPr/>
          </a:p>
        </p:txBody>
      </p:sp>
      <p:sp>
        <p:nvSpPr>
          <p:cNvPr id="787" name="Google Shape;787;gde5fab1efe_1_590"/>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788" name="Google Shape;788;gde5fab1efe_1_590"/>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de5fab1efe_1_596"/>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50. Ríkissáttasemjari stýrði ferli viðræðnanna eins og hægt var, eftir að málinu var vísað til embættisins.</a:t>
            </a:r>
            <a:endParaRPr/>
          </a:p>
        </p:txBody>
      </p:sp>
      <p:pic>
        <p:nvPicPr>
          <p:cNvPr id="795" name="Google Shape;795;gde5fab1efe_1_596"/>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de5fab1efe_1_602"/>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50. frh</a:t>
            </a:r>
            <a:endParaRPr/>
          </a:p>
        </p:txBody>
      </p:sp>
      <p:sp>
        <p:nvSpPr>
          <p:cNvPr id="802" name="Google Shape;802;gde5fab1efe_1_602"/>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03" name="Google Shape;803;gde5fab1efe_1_602"/>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de5fab1efe_1_608"/>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51. Ríkissáttasemjari/aðstoðarríkissáttasemjari benti á lausnir í samningaviðræðunum.</a:t>
            </a:r>
            <a:endParaRPr/>
          </a:p>
        </p:txBody>
      </p:sp>
      <p:pic>
        <p:nvPicPr>
          <p:cNvPr id="810" name="Google Shape;810;gde5fab1efe_1_608"/>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de5fab1efe_1_614"/>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51. frh.</a:t>
            </a:r>
            <a:endParaRPr/>
          </a:p>
        </p:txBody>
      </p:sp>
      <p:sp>
        <p:nvSpPr>
          <p:cNvPr id="817" name="Google Shape;817;gde5fab1efe_1_614"/>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18" name="Google Shape;818;gde5fab1efe_1_614"/>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de5fab1efe_1_620"/>
          <p:cNvSpPr txBox="1">
            <a:spLocks noGrp="1"/>
          </p:cNvSpPr>
          <p:nvPr>
            <p:ph type="title"/>
          </p:nvPr>
        </p:nvSpPr>
        <p:spPr>
          <a:xfrm>
            <a:off x="838200" y="1048007"/>
            <a:ext cx="10515600" cy="742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is-IS"/>
              <a:t>52. Fannst þér að nást betri eða verri árangur á fjarfundum en fundum í húsi ríkissáttasemjara, eða skipti formið ekki máli?</a:t>
            </a:r>
            <a:endParaRPr/>
          </a:p>
        </p:txBody>
      </p:sp>
      <p:pic>
        <p:nvPicPr>
          <p:cNvPr id="825" name="Google Shape;825;gde5fab1efe_1_620"/>
          <p:cNvPicPr preferRelativeResize="0"/>
          <p:nvPr/>
        </p:nvPicPr>
        <p:blipFill>
          <a:blip r:embed="rId3">
            <a:alphaModFix/>
          </a:blip>
          <a:stretch>
            <a:fillRect/>
          </a:stretch>
        </p:blipFill>
        <p:spPr>
          <a:xfrm>
            <a:off x="694800" y="2160000"/>
            <a:ext cx="10800000" cy="2952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e5fab1efe_1_626"/>
          <p:cNvSpPr txBox="1">
            <a:spLocks noGrp="1"/>
          </p:cNvSpPr>
          <p:nvPr>
            <p:ph type="title"/>
          </p:nvPr>
        </p:nvSpPr>
        <p:spPr>
          <a:xfrm>
            <a:off x="838200" y="631457"/>
            <a:ext cx="10515600" cy="742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is-IS"/>
              <a:t>52. frh.</a:t>
            </a:r>
            <a:endParaRPr/>
          </a:p>
        </p:txBody>
      </p:sp>
      <p:sp>
        <p:nvSpPr>
          <p:cNvPr id="832" name="Google Shape;832;gde5fab1efe_1_626"/>
          <p:cNvSpPr txBox="1">
            <a:spLocks noGrp="1"/>
          </p:cNvSpPr>
          <p:nvPr>
            <p:ph type="body" idx="1"/>
          </p:nvPr>
        </p:nvSpPr>
        <p:spPr>
          <a:xfrm>
            <a:off x="1695600" y="6483600"/>
            <a:ext cx="9583200" cy="24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is-IS" sz="1200" i="1"/>
              <a:t>Niðurstöður eru eingöngu birtar fyrir hópa sem telja 5 eða fleiri</a:t>
            </a:r>
            <a:endParaRPr sz="1200" i="1"/>
          </a:p>
        </p:txBody>
      </p:sp>
      <p:pic>
        <p:nvPicPr>
          <p:cNvPr id="833" name="Google Shape;833;gde5fab1efe_1_626"/>
          <p:cNvPicPr preferRelativeResize="0"/>
          <p:nvPr/>
        </p:nvPicPr>
        <p:blipFill>
          <a:blip r:embed="rId3">
            <a:alphaModFix/>
          </a:blip>
          <a:stretch>
            <a:fillRect/>
          </a:stretch>
        </p:blipFill>
        <p:spPr>
          <a:xfrm>
            <a:off x="1594800" y="1483200"/>
            <a:ext cx="9000001" cy="4849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8556</Words>
  <Application>Microsoft Macintosh PowerPoint</Application>
  <PresentationFormat>Widescreen</PresentationFormat>
  <Paragraphs>774</Paragraphs>
  <Slides>136</Slides>
  <Notes>136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136</vt:i4>
      </vt:variant>
    </vt:vector>
  </HeadingPairs>
  <TitlesOfParts>
    <vt:vector size="141" baseType="lpstr">
      <vt:lpstr>EB Garamond</vt:lpstr>
      <vt:lpstr>Calibri</vt:lpstr>
      <vt:lpstr>Open Sans</vt:lpstr>
      <vt:lpstr>Arial</vt:lpstr>
      <vt:lpstr>Office Theme</vt:lpstr>
      <vt:lpstr>KÖNNUN  RÍKISSÁTTASEMJARA 2021   </vt:lpstr>
      <vt:lpstr>Ríkissáttasemjari</vt:lpstr>
      <vt:lpstr>Hversu mörgum samningaviðræðum/kjarasamningum tókst þú þátt í, í þessari lotu sem hófst snemma árs 2019?</vt:lpstr>
      <vt:lpstr>frh</vt:lpstr>
      <vt:lpstr>3a. Hversu mörgum klukkustundum áætlar þú að hafa varið í heild í kjarasamningagerðina í þessari lotu?</vt:lpstr>
      <vt:lpstr>4a. Hversu mörgum klukkustundum áætlar þú að hafa varið í heild í undirbúning fyrir fyrsta samningafund með viðsemjanda?</vt:lpstr>
      <vt:lpstr>4a. Hversu mörgum klukkustundum áætlar þú að hafa varið í heild í undirbúning fyrir fyrsta samningafund með viðsemjanda? </vt:lpstr>
      <vt:lpstr>5. Hversu sátt(ur) eða ósátt(ur) ertu almennt við samninginn/samninga sem þú tókst þátt í að gera?</vt:lpstr>
      <vt:lpstr>5. frh.</vt:lpstr>
      <vt:lpstr>6. Ég var almennt vel undirbúin/n fyrir samningagerðina</vt:lpstr>
      <vt:lpstr>6. frh.</vt:lpstr>
      <vt:lpstr>7. Almennt hafði ég þekkingu á gildandi samningum.</vt:lpstr>
      <vt:lpstr>7. frh.</vt:lpstr>
      <vt:lpstr>8. Markmið samninganefndar minnar í samningagerðinni voru skýr</vt:lpstr>
      <vt:lpstr>8. frh.</vt:lpstr>
      <vt:lpstr>9. Samninganefndin mín kynnti sér afstöðu og hagsmuni viðsemjanda.</vt:lpstr>
      <vt:lpstr>9. frh.</vt:lpstr>
      <vt:lpstr>10. Samninganefndin mín fór inn í viðræðurnar með samvinnu í huga.</vt:lpstr>
      <vt:lpstr>10. frh</vt:lpstr>
      <vt:lpstr>11. Samninganefndin mín hafði áætlun um hvernig viðræðurnar gætu gengið fyrir sig, t.d. um tilboð, hvernig brugðist yrði við gagntilboðum o.s.frv.</vt:lpstr>
      <vt:lpstr>11. frh.</vt:lpstr>
      <vt:lpstr>12. Viðsemjendur mínir voru almennt vel undirbúnir fyrir samningagerðina</vt:lpstr>
      <vt:lpstr>12. frh</vt:lpstr>
      <vt:lpstr>13. Hefur þú verið í samninganefnd áður, það er fyrir þessa lotu sem hófst snemma árs 2019?</vt:lpstr>
      <vt:lpstr>13. frh</vt:lpstr>
      <vt:lpstr>14. Getur þú hugsað þér að vera í samninganefnd aftur?</vt:lpstr>
      <vt:lpstr>14. frh.</vt:lpstr>
      <vt:lpstr>15. Samninganefndin mín hlustaði almennt á sjónarmið viðsemjanda</vt:lpstr>
      <vt:lpstr>15 frh.</vt:lpstr>
      <vt:lpstr>16. Samninganefndin mín tók almennt tillit til sjónarmiða viðsemjanda</vt:lpstr>
      <vt:lpstr>16. frh.</vt:lpstr>
      <vt:lpstr>17. Samninganefndin mín leitaðist við að gera samning sem uppfyllti þarfir beggja aðila.</vt:lpstr>
      <vt:lpstr>17. frh</vt:lpstr>
      <vt:lpstr>18. Það ríkti traust milli aðila við samningaborðið</vt:lpstr>
      <vt:lpstr>18. frh</vt:lpstr>
      <vt:lpstr>19. Nægur tími var gefinn til að ræða málin á fundum.</vt:lpstr>
      <vt:lpstr>19. frh.</vt:lpstr>
      <vt:lpstr>20. Farið var yfir þau gögn sem skipta máli.</vt:lpstr>
      <vt:lpstr>20. frh.</vt:lpstr>
      <vt:lpstr>21. Sjónarmið beggja aðila komu skýrt fram.</vt:lpstr>
      <vt:lpstr>21. frh</vt:lpstr>
      <vt:lpstr>22. Fannst þér almennt of stuttur tími milli funda, var hann of langur eða almennt hæfilegur?</vt:lpstr>
      <vt:lpstr>22. frh.</vt:lpstr>
      <vt:lpstr>24. Mér fannst viðsemjandinn almennt vera vel undirbúinn.</vt:lpstr>
      <vt:lpstr>24. frh</vt:lpstr>
      <vt:lpstr>25. Mér fannst viðsemjandinn leggja sig almennt eftir því að skilja sjónarmið mín.</vt:lpstr>
      <vt:lpstr>25. frh</vt:lpstr>
      <vt:lpstr>26. Viðsemjandinn leitaðist við að gera samning sem uppfyllti þarfir beggja aðila</vt:lpstr>
      <vt:lpstr>26. frh</vt:lpstr>
      <vt:lpstr>27. Viðsemjandinn var almennt sanngjarn.</vt:lpstr>
      <vt:lpstr>27. frh</vt:lpstr>
      <vt:lpstr>28. Viðsemjandinn var treystandi</vt:lpstr>
      <vt:lpstr>28. frh</vt:lpstr>
      <vt:lpstr>29. Ég fann fyrir samstarfsvilja frá viðsemjanda</vt:lpstr>
      <vt:lpstr>29. frh</vt:lpstr>
      <vt:lpstr>30. Samskipti við samningaborðið voru uppbyggileg</vt:lpstr>
      <vt:lpstr>30. frh</vt:lpstr>
      <vt:lpstr>31. Ég myndi vilja semja við sömu samninganefnd aftur.</vt:lpstr>
      <vt:lpstr>31. frh.</vt:lpstr>
      <vt:lpstr>32. Viðsemjandinn lagði fram áreiðanleg gögn máli sínu til stuðnings.</vt:lpstr>
      <vt:lpstr>32. frh</vt:lpstr>
      <vt:lpstr>34a. Var gert sameiginlegt kostnaðarmat á lausnum/kostum sem ræddar voru við samningaborðið?</vt:lpstr>
      <vt:lpstr>34a. frh.</vt:lpstr>
      <vt:lpstr>34b. Var ger sameiginlegt kostnaðarmat á lausnum/kostum sem ræddar voru við samningaborðið?</vt:lpstr>
      <vt:lpstr>34b. frh</vt:lpstr>
      <vt:lpstr>35. Ég er almennt sátt(ur) með embætti ríkissáttasemjara.</vt:lpstr>
      <vt:lpstr>35. frh</vt:lpstr>
      <vt:lpstr>36. Ég treysti starfi og þjónustu embættis ríkissáttasemjara.</vt:lpstr>
      <vt:lpstr>36. frh.</vt:lpstr>
      <vt:lpstr>37. Ég er sátt/ur við þá þjónustu sem ég og mitt teymi fengum hjá embætti ríkissáttasemjara.</vt:lpstr>
      <vt:lpstr>37. frh</vt:lpstr>
      <vt:lpstr>39. Mér fannst skipulag og framkvæmd viðræðna hjá embætti ríkissáttasemjara almennt góð.</vt:lpstr>
      <vt:lpstr>39. frh.</vt:lpstr>
      <vt:lpstr>40. Jafnræðis var almennt gætt milli samninganefnda.</vt:lpstr>
      <vt:lpstr>40. frh</vt:lpstr>
      <vt:lpstr>41. Samskipti mín við ríkissáttasemjara voru góð.</vt:lpstr>
      <vt:lpstr>41. Frh.</vt:lpstr>
      <vt:lpstr>42. Samskipti við starfsfólk ríkissáttasemjara voru góð.</vt:lpstr>
      <vt:lpstr>42. Frh.</vt:lpstr>
      <vt:lpstr>43. Aðstaða til sáttamiðlunarinnar hjá embætti ríkissáttasemjara er góð (t.d á fundarherbergi, vinnuaðstaða milli funda, hljóðvist, kaffiaðstaða).</vt:lpstr>
      <vt:lpstr>43. frh</vt:lpstr>
      <vt:lpstr>44. Ég var ánægð(ur) með upplýsingagjöf embættis ríkissáttasemjara.</vt:lpstr>
      <vt:lpstr>44. frh.</vt:lpstr>
      <vt:lpstr>45. Ég vissi hvers ég gæti ætlast af embætti ríkissáttasemjara.</vt:lpstr>
      <vt:lpstr>45. frh.</vt:lpstr>
      <vt:lpstr>46. Ég átti auðvelt með að koma hugmyndum mínum á framfæri í samningaviðræðunum.</vt:lpstr>
      <vt:lpstr>46. frh</vt:lpstr>
      <vt:lpstr>47. Ég varð vör/var við neikvæð samskipti í samningaferlinu.</vt:lpstr>
      <vt:lpstr>47. frh</vt:lpstr>
      <vt:lpstr>48. Stuðningur ríkissáttasemjara var mikilvægur í samningaviðræðunum.</vt:lpstr>
      <vt:lpstr>48. frh.</vt:lpstr>
      <vt:lpstr>49. Skipulag í samningaviðræðunum var skýrt.</vt:lpstr>
      <vt:lpstr>49. frh.</vt:lpstr>
      <vt:lpstr>50. Ríkissáttasemjari stýrði ferli viðræðnanna eins og hægt var, eftir að málinu var vísað til embættisins.</vt:lpstr>
      <vt:lpstr>50. frh</vt:lpstr>
      <vt:lpstr>51. Ríkissáttasemjari/aðstoðarríkissáttasemjari benti á lausnir í samningaviðræðunum.</vt:lpstr>
      <vt:lpstr>51. frh.</vt:lpstr>
      <vt:lpstr>52. Fannst þér að nást betri eða verri árangur á fjarfundum en fundum í húsi ríkissáttasemjara, eða skipti formið ekki máli?</vt:lpstr>
      <vt:lpstr>52. frh.</vt:lpstr>
      <vt:lpstr>53. Fjarfundir henta vel á fyrstu stigum samningaviðræðna.</vt:lpstr>
      <vt:lpstr>53. frh</vt:lpstr>
      <vt:lpstr>54. Fjarfundir henta vel á lokaspretti samningaviðræðna.</vt:lpstr>
      <vt:lpstr>54. frh.</vt:lpstr>
      <vt:lpstr>56. Ég myndi vilja bæta við þekkingu og færni mína í samningagerð fyrir næstu lotu.</vt:lpstr>
      <vt:lpstr>56. frh</vt:lpstr>
      <vt:lpstr>57. Hvað fyndist þér mikilvægast að fá fræðslu um í tengslum við samningagerð?</vt:lpstr>
      <vt:lpstr>58. Hvernig finnst þér best að bæta þekkingu þína og færni við samningaborðið?</vt:lpstr>
      <vt:lpstr>59. Hefur þú sótt fræðslu hjá ríkissáttasemjara?</vt:lpstr>
      <vt:lpstr>59. frh.</vt:lpstr>
      <vt:lpstr>60. Nýttist fræðslan þér vel eða illa?</vt:lpstr>
      <vt:lpstr>60. frh</vt:lpstr>
      <vt:lpstr>62. Býrðu á höfuðborgarsvæðinu eða landsbyggðinni?</vt:lpstr>
      <vt:lpstr>63. Á hvaða aldri ertu?</vt:lpstr>
      <vt:lpstr>64. Starfar þú á opinberum vinnumarkaði eða almennum vinnumarkaði?</vt:lpstr>
      <vt:lpstr>65. Hvert er kyn þitt?</vt:lpstr>
      <vt:lpstr>Opin spurning 23. Hefur þú hugmyndir lausnir sem gætu nýst í því markmiði að samningur taki við af samningi, þ.e að samningur náist aftur áður en að gildandi samningur rennur út?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Opin spurning 23. Hefur þú hugmyndir lausnir sem gætu nýst í því markmiði að samningur taki við af samningi, þ.e að samningur náist aftur áður en að gildandi samningur rennur út?  </vt:lpstr>
      <vt:lpstr>PowerPoint Presentation</vt:lpstr>
      <vt:lpstr>PowerPoint Presentation</vt:lpstr>
      <vt:lpstr>Opin spurning 23. Hefur þú hugmyndir lausnir sem gætu nýst í því markmiði að samningur taki við af samningi, þ.e að samningur náist aftur áður en að gildandi samningur rennur út?  </vt:lpstr>
      <vt:lpstr>PowerPoint Presentation</vt:lpstr>
      <vt:lpstr>PowerPoint Presentation</vt:lpstr>
      <vt:lpstr>PowerPoint Presentation</vt:lpstr>
      <vt:lpstr>PowerPoint Presentation</vt:lpstr>
      <vt:lpstr> I  www.rikissattasemjari.is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KÖNNUN  RÍKISSÁTTASEMJARA 2021   </dc:title>
  <dc:creator>Eva Þengilsdóttir - SATTI</dc:creator>
  <cp:lastModifiedBy>Aðalsteinn Leifsson - SATTI</cp:lastModifiedBy>
  <cp:revision>1</cp:revision>
  <dcterms:created xsi:type="dcterms:W3CDTF">2021-03-17T11:05:26Z</dcterms:created>
  <dcterms:modified xsi:type="dcterms:W3CDTF">2021-09-06T15:18:50Z</dcterms:modified>
</cp:coreProperties>
</file>